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60" r:id="rId4"/>
    <p:sldId id="264" r:id="rId5"/>
    <p:sldId id="261" r:id="rId6"/>
    <p:sldId id="262" r:id="rId7"/>
    <p:sldId id="263" r:id="rId8"/>
    <p:sldId id="265" r:id="rId9"/>
    <p:sldId id="266" r:id="rId10"/>
    <p:sldId id="278" r:id="rId11"/>
    <p:sldId id="268" r:id="rId12"/>
    <p:sldId id="270" r:id="rId13"/>
    <p:sldId id="272" r:id="rId14"/>
    <p:sldId id="274" r:id="rId15"/>
    <p:sldId id="273"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Higgins-Biddle" initials="JH-B"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3091" autoAdjust="0"/>
  </p:normalViewPr>
  <p:slideViewPr>
    <p:cSldViewPr>
      <p:cViewPr varScale="1">
        <p:scale>
          <a:sx n="44" d="100"/>
          <a:sy n="44"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05954-A977-4356-880D-348E9AB053F4}" type="datetimeFigureOut">
              <a:rPr lang="en-US" smtClean="0"/>
              <a:pPr/>
              <a:t>12/15/2011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C38819-0CFE-42A4-8C8C-439DF49CB5F4}" type="slidenum">
              <a:rPr lang="en-US" smtClean="0"/>
              <a:pPr/>
              <a:t>‹#›</a:t>
            </a:fld>
            <a:endParaRPr lang="en-US"/>
          </a:p>
        </p:txBody>
      </p:sp>
    </p:spTree>
    <p:extLst>
      <p:ext uri="{BB962C8B-B14F-4D97-AF65-F5344CB8AC3E}">
        <p14:creationId xmlns:p14="http://schemas.microsoft.com/office/powerpoint/2010/main" val="187647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cdc.gov/injuryresponse/alcohol-screening/index.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xfrm>
            <a:off x="3884614" y="8685214"/>
            <a:ext cx="2971800" cy="457200"/>
          </a:xfrm>
          <a:prstGeom prst="rect">
            <a:avLst/>
          </a:prstGeom>
          <a:noFill/>
        </p:spPr>
        <p:txBody>
          <a:bodyPr lIns="93177" tIns="46589" rIns="93177" bIns="46589"/>
          <a:lstStyle/>
          <a:p>
            <a:fld id="{B60F966D-3D60-4469-B285-90DB01BB839A}" type="slidenum">
              <a:rPr lang="en-US">
                <a:latin typeface="Arial" pitchFamily="34" charset="0"/>
              </a:rPr>
              <a:pPr/>
              <a:t>1</a:t>
            </a:fld>
            <a:endParaRPr lang="en-US" dirty="0">
              <a:latin typeface="Arial" pitchFamily="34" charset="0"/>
            </a:endParaRPr>
          </a:p>
        </p:txBody>
      </p:sp>
      <p:sp>
        <p:nvSpPr>
          <p:cNvPr id="21507" name="Rectangle 2"/>
          <p:cNvSpPr>
            <a:spLocks noGrp="1" noRot="1" noChangeAspect="1" noChangeArrowheads="1" noTextEdit="1"/>
          </p:cNvSpPr>
          <p:nvPr>
            <p:ph type="sldImg"/>
          </p:nvPr>
        </p:nvSpPr>
        <p:spPr>
          <a:xfrm>
            <a:off x="1143000" y="685800"/>
            <a:ext cx="4572000" cy="3429000"/>
          </a:xfrm>
          <a:prstGeom prst="rect">
            <a:avLst/>
          </a:prstGeom>
          <a:ln/>
        </p:spPr>
      </p:sp>
      <p:sp>
        <p:nvSpPr>
          <p:cNvPr id="21508" name="Rectangle 3"/>
          <p:cNvSpPr>
            <a:spLocks noGrp="1" noChangeArrowheads="1"/>
          </p:cNvSpPr>
          <p:nvPr>
            <p:ph type="body" idx="1"/>
          </p:nvPr>
        </p:nvSpPr>
        <p:spPr>
          <a:xfrm>
            <a:off x="685800" y="4343400"/>
            <a:ext cx="5486400" cy="4114800"/>
          </a:xfrm>
          <a:prstGeom prst="rect">
            <a:avLst/>
          </a:prstGeom>
          <a:noFill/>
          <a:ln/>
        </p:spPr>
        <p:txBody>
          <a:bodyPr lIns="93177" tIns="46589" rIns="93177" bIns="46589"/>
          <a:lstStyle/>
          <a:p>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So the problem we must address to create a healthier society is not only alcoholism, it is also the much more common behavior of risky drinking. </a:t>
            </a:r>
          </a:p>
          <a:p>
            <a:r>
              <a:rPr lang="en-US" sz="1200" kern="1200" dirty="0" smtClean="0">
                <a:solidFill>
                  <a:schemeClr val="tx1"/>
                </a:solidFill>
                <a:effectLst/>
                <a:latin typeface="+mn-lt"/>
                <a:ea typeface="+mn-ea"/>
                <a:cs typeface="+mn-cs"/>
              </a:rPr>
              <a:t>But How much drinking qualifies as too much?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alcohol is consumed, it should be consumed in moderation—up to one drink per day for women and two drinks per day for men—and only by adults of legal drinking 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 Department of Agriculture and U.S. Department of Health and Human Services. Dietary Guidelines for Americans, 2010. 7th Edition, Washington, DC: U.S. Government Printing Office, December 2010.</a:t>
            </a:r>
          </a:p>
          <a:p>
            <a:endParaRPr lang="en-US" sz="1200" kern="1200" dirty="0" smtClean="0">
              <a:solidFill>
                <a:schemeClr val="tx1"/>
              </a:solidFill>
              <a:effectLst/>
              <a:latin typeface="+mn-lt"/>
              <a:ea typeface="+mn-ea"/>
              <a:cs typeface="+mn-cs"/>
            </a:endParaRPr>
          </a:p>
        </p:txBody>
      </p:sp>
      <p:sp>
        <p:nvSpPr>
          <p:cNvPr id="6349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85738BF7-DF33-472D-ACD6-5B69C880B3CA}" type="slidenum">
              <a:rPr lang="en-US" sz="1200"/>
              <a:pPr algn="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lIns="93177" tIns="46589" rIns="93177" bIns="46589">
            <a:normAutofit/>
          </a:bodyPr>
          <a:lstStyle/>
          <a:p>
            <a:r>
              <a:rPr lang="en-US" sz="1200" kern="1200" dirty="0" smtClean="0">
                <a:solidFill>
                  <a:schemeClr val="tx1"/>
                </a:solidFill>
                <a:effectLst/>
                <a:latin typeface="+mn-lt"/>
                <a:ea typeface="+mn-ea"/>
                <a:cs typeface="+mn-cs"/>
              </a:rPr>
              <a:t>The National Institute on Alcohol Abuse and Alcoholism recommends maximum drinking limits. Consumption over these limits is risky in that it results in a wide variety of negative consequences.</a:t>
            </a:r>
            <a:r>
              <a:rPr lang="en-US" sz="1200" i="1"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limits shown here are for healthy men age 64 and under. Daily limits seek to prevent intoxication. Weekly limits are designed to reduce the many medical consequences associated with regular excessive consumption. Men should drink no more than 4 drinks per day AND no more than 14 drinks per week.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http://pubs.niaaa.nih.gov/publications/Practitioner/CliniciansGuide2005/clinicians_guide5_help_p.htm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3884614" y="8685214"/>
            <a:ext cx="2971800" cy="457200"/>
          </a:xfrm>
          <a:prstGeom prst="rect">
            <a:avLst/>
          </a:prstGeom>
        </p:spPr>
        <p:txBody>
          <a:bodyPr lIns="93177" tIns="46589" rIns="93177" bIns="46589"/>
          <a:lstStyle/>
          <a:p>
            <a:pPr>
              <a:defRPr/>
            </a:pPr>
            <a:fld id="{F01840E4-CF67-40A0-B5F7-1BF229A5A12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lIns="93177" tIns="46589" rIns="93177" bIns="46589">
            <a:normAutofit/>
          </a:bodyPr>
          <a:lstStyle/>
          <a:p>
            <a:r>
              <a:rPr lang="en-US" sz="1200" kern="1200" dirty="0" smtClean="0">
                <a:solidFill>
                  <a:schemeClr val="tx1"/>
                </a:solidFill>
                <a:effectLst/>
                <a:latin typeface="+mn-lt"/>
                <a:ea typeface="+mn-ea"/>
                <a:cs typeface="+mn-cs"/>
              </a:rPr>
              <a:t>The limits for women and older men are lower because they digest alcohol differently than younger men.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they, too, must meet both limits to avoid risky drinking and its associated harm.</a:t>
            </a:r>
          </a:p>
          <a:p>
            <a:endParaRPr lang="en-US" b="1" baseline="0" dirty="0" smtClean="0"/>
          </a:p>
          <a:p>
            <a:r>
              <a:rPr lang="en-US" b="0" baseline="0" dirty="0" smtClean="0"/>
              <a:t>http://pubs.niaaa.nih.gov/publications/Practitioner/CliniciansGuide2005/clinicians_guide5_help_p.htm </a:t>
            </a:r>
          </a:p>
        </p:txBody>
      </p:sp>
      <p:sp>
        <p:nvSpPr>
          <p:cNvPr id="4" name="Slide Number Placeholder 3"/>
          <p:cNvSpPr>
            <a:spLocks noGrp="1"/>
          </p:cNvSpPr>
          <p:nvPr>
            <p:ph type="sldNum" sz="quarter" idx="10"/>
          </p:nvPr>
        </p:nvSpPr>
        <p:spPr>
          <a:xfrm>
            <a:off x="3884614" y="8685214"/>
            <a:ext cx="2971800" cy="457200"/>
          </a:xfrm>
          <a:prstGeom prst="rect">
            <a:avLst/>
          </a:prstGeom>
        </p:spPr>
        <p:txBody>
          <a:bodyPr lIns="93177" tIns="46589" rIns="93177" bIns="46589"/>
          <a:lstStyle/>
          <a:p>
            <a:pPr>
              <a:defRPr/>
            </a:pPr>
            <a:fld id="{F01840E4-CF67-40A0-B5F7-1BF229A5A12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So 71% of the population either does not drink or drinks within the NIAAA guidelines.*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Risky drinkers, the 25% in yellow, drink over those guidelines but are not dependent, so they do not require the same medical response as dependent drinkers, depicted in red.</a:t>
            </a:r>
          </a:p>
          <a:p>
            <a:pPr>
              <a:lnSpc>
                <a:spcPct val="80000"/>
              </a:lnSpc>
            </a:pPr>
            <a:endParaRPr lang="en-US" dirty="0" smtClean="0"/>
          </a:p>
          <a:p>
            <a:pPr>
              <a:lnSpc>
                <a:spcPct val="80000"/>
              </a:lnSpc>
            </a:pPr>
            <a:r>
              <a:rPr lang="en-US" dirty="0" smtClean="0"/>
              <a:t>* Dawson DA, Grant BF, Stinson FS et al. Toward the Attainment of Low-Risk Drinking Goals: A 10-Year Progress Report. Alcohol </a:t>
            </a:r>
            <a:r>
              <a:rPr lang="en-US" dirty="0" err="1" smtClean="0"/>
              <a:t>Clin</a:t>
            </a:r>
            <a:r>
              <a:rPr lang="en-US" dirty="0" smtClean="0"/>
              <a:t> Exp Res 2004;28:1371-1378. </a:t>
            </a:r>
          </a:p>
        </p:txBody>
      </p:sp>
      <p:sp>
        <p:nvSpPr>
          <p:cNvPr id="532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15226A85-AA5D-4308-9EA8-EA1269269491}" type="slidenum">
              <a:rPr lang="en-US" sz="1200"/>
              <a:pPr algn="r" eaLnBrk="1" hangingPunct="1"/>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kern="1200" dirty="0" smtClean="0">
                <a:solidFill>
                  <a:schemeClr val="tx1"/>
                </a:solidFill>
                <a:effectLst/>
                <a:latin typeface="+mn-lt"/>
                <a:ea typeface="+mn-ea"/>
                <a:cs typeface="+mn-cs"/>
              </a:rPr>
              <a:t>Low-risk</a:t>
            </a:r>
            <a:r>
              <a:rPr lang="en-US" sz="3200" kern="1200" baseline="0" dirty="0" smtClean="0">
                <a:solidFill>
                  <a:schemeClr val="tx1"/>
                </a:solidFill>
                <a:effectLst/>
                <a:latin typeface="+mn-lt"/>
                <a:ea typeface="+mn-ea"/>
                <a:cs typeface="+mn-cs"/>
              </a:rPr>
              <a:t> i</a:t>
            </a:r>
            <a:r>
              <a:rPr lang="en-US" sz="3200" kern="1200" dirty="0" smtClean="0">
                <a:solidFill>
                  <a:schemeClr val="tx1"/>
                </a:solidFill>
                <a:effectLst/>
                <a:latin typeface="+mn-lt"/>
                <a:ea typeface="+mn-ea"/>
                <a:cs typeface="+mn-cs"/>
              </a:rPr>
              <a:t>ndividuals (green) are not risky drinkers. However, you should educate them about appropriate drinking limits. A brochure may suffice. </a:t>
            </a:r>
          </a:p>
          <a:p>
            <a:endParaRPr lang="en-US" sz="3200" kern="1200" dirty="0" smtClean="0">
              <a:solidFill>
                <a:schemeClr val="tx1"/>
              </a:solidFill>
              <a:effectLst/>
              <a:latin typeface="+mn-lt"/>
              <a:ea typeface="+mn-ea"/>
              <a:cs typeface="+mn-cs"/>
            </a:endParaRPr>
          </a:p>
          <a:p>
            <a:r>
              <a:rPr lang="en-US" sz="3200" kern="1200" dirty="0" smtClean="0">
                <a:solidFill>
                  <a:schemeClr val="tx1"/>
                </a:solidFill>
                <a:effectLst/>
                <a:latin typeface="+mn-lt"/>
                <a:ea typeface="+mn-ea"/>
                <a:cs typeface="+mn-cs"/>
              </a:rPr>
              <a:t>Dependent drinkers (red) should receive specialized alcohol treatment. </a:t>
            </a:r>
          </a:p>
          <a:p>
            <a:endParaRPr lang="en-US" sz="3200" kern="1200" dirty="0" smtClean="0">
              <a:solidFill>
                <a:schemeClr val="tx1"/>
              </a:solidFill>
              <a:effectLst/>
              <a:latin typeface="+mn-lt"/>
              <a:ea typeface="+mn-ea"/>
              <a:cs typeface="+mn-cs"/>
            </a:endParaRPr>
          </a:p>
          <a:p>
            <a:r>
              <a:rPr lang="en-US" sz="3200" kern="1200" dirty="0" smtClean="0">
                <a:solidFill>
                  <a:schemeClr val="tx1"/>
                </a:solidFill>
                <a:effectLst/>
                <a:latin typeface="+mn-lt"/>
                <a:ea typeface="+mn-ea"/>
                <a:cs typeface="+mn-cs"/>
              </a:rPr>
              <a:t>It is inappropriate to refer risky drinkers (yellow) to specialized alcohol treatment. They should receive a brief intervention.</a:t>
            </a:r>
            <a:endParaRPr lang="en-US" sz="6600" dirty="0" smtClean="0"/>
          </a:p>
          <a:p>
            <a:endParaRPr lang="en-US" sz="3200" dirty="0" smtClean="0"/>
          </a:p>
          <a:p>
            <a:endParaRPr lang="en-US" sz="3200" dirty="0" smtClean="0"/>
          </a:p>
        </p:txBody>
      </p:sp>
      <p:sp>
        <p:nvSpPr>
          <p:cNvPr id="553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DDC458A1-C6F0-4B5B-9BCF-027B9E6F7248}" type="slidenum">
              <a:rPr lang="en-US" sz="1200"/>
              <a:pPr algn="r" eaLnBrk="1" hangingPunct="1"/>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The new definition of the “alcohol problem” also requires different goals for each of the risk categories.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goal for risky</a:t>
            </a:r>
            <a:r>
              <a:rPr lang="en-US" sz="1200" kern="1200" baseline="0" dirty="0" smtClean="0">
                <a:solidFill>
                  <a:schemeClr val="tx1"/>
                </a:solidFill>
                <a:effectLst/>
                <a:latin typeface="+mn-lt"/>
                <a:ea typeface="+mn-ea"/>
                <a:cs typeface="+mn-cs"/>
              </a:rPr>
              <a:t> drinkers (</a:t>
            </a:r>
            <a:r>
              <a:rPr lang="en-US" sz="1200" kern="1200" dirty="0" smtClean="0">
                <a:solidFill>
                  <a:schemeClr val="tx1"/>
                </a:solidFill>
                <a:effectLst/>
                <a:latin typeface="+mn-lt"/>
                <a:ea typeface="+mn-ea"/>
                <a:cs typeface="+mn-cs"/>
              </a:rPr>
              <a:t>yellow) is to decrease how much they drink and/or to abstain.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goal for the low risk group (green)—continue to drink less than the recommended limits. We want people to remain in this category and not join one of the other two categories over time.</a:t>
            </a:r>
            <a:endParaRPr lang="en-US" dirty="0" smtClean="0"/>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CB319EFC-1192-4DE4-8C9C-C72C905F2F23}" type="slidenum">
              <a:rPr lang="en-US" sz="1200"/>
              <a:pPr algn="r" eaLnBrk="1" hangingPunct="1"/>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Redefining the problem: “The problem is not only alcoholism. It is risky drinking, in addition to alcoholism. No one becomes an alcoholic without first engaging in risky drinking, sometimes for a prolonged period of time.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Further, many who are risky drinkers but not alcoholics are harmed irreparably by drinking too much. Many risky drinkers also die or injure and kill other people  before they live long enough to become alcoholic.</a:t>
            </a:r>
            <a:r>
              <a:rPr lang="en-US" sz="1200" u="sng"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smtClean="0"/>
          </a:p>
        </p:txBody>
      </p:sp>
      <p:sp>
        <p:nvSpPr>
          <p:cNvPr id="6349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85738BF7-DF33-472D-ACD6-5B69C880B3CA}" type="slidenum">
              <a:rPr lang="en-US" sz="1200"/>
              <a:pPr algn="r" eaLnBrk="1" hangingPunct="1"/>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Screening and Brief Intervention can help identify all risky drinkers, including alcoholics, and help clinicians refer to appropriate treatment or care.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CDC, in partnership with NHTSA and the ACS-COT, have developed a series of tools called </a:t>
            </a:r>
            <a:r>
              <a:rPr lang="en-US" sz="1200" i="1" kern="1200" dirty="0" smtClean="0">
                <a:solidFill>
                  <a:schemeClr val="tx1"/>
                </a:solidFill>
                <a:effectLst/>
                <a:latin typeface="+mn-lt"/>
                <a:ea typeface="+mn-ea"/>
                <a:cs typeface="+mn-cs"/>
              </a:rPr>
              <a:t>Cutting Back</a:t>
            </a:r>
            <a:r>
              <a:rPr lang="en-US" sz="1200" kern="1200" dirty="0" smtClean="0">
                <a:solidFill>
                  <a:schemeClr val="tx1"/>
                </a:solidFill>
                <a:effectLst/>
                <a:latin typeface="+mn-lt"/>
                <a:ea typeface="+mn-ea"/>
                <a:cs typeface="+mn-cs"/>
              </a:rPr>
              <a:t>. It includes an online training with videos and an implementation guide to help practitioners get trained and implement SBI in trauma settings. </a:t>
            </a:r>
          </a:p>
          <a:p>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
              </a:rPr>
              <a:t>http://www.cdc.gov/injuryresponse/alcohol-screening/index.html</a:t>
            </a:r>
            <a:r>
              <a:rPr lang="en-US" sz="1200" kern="1200" dirty="0" smtClean="0">
                <a:solidFill>
                  <a:schemeClr val="tx1"/>
                </a:solidFill>
                <a:effectLst/>
                <a:latin typeface="+mn-lt"/>
                <a:ea typeface="+mn-ea"/>
                <a:cs typeface="+mn-cs"/>
              </a:rPr>
              <a:t> </a:t>
            </a:r>
            <a:endParaRPr lang="en-US" sz="1800" dirty="0"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A9C8511-6677-48A8-A4BC-50984223A063}" type="slidenum">
              <a:rPr lang="en-US" smtClean="0"/>
              <a:pPr eaLnBrk="1" hangingPunct="1"/>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lIns="93177" tIns="46589" rIns="93177" bIns="46589">
            <a:normAutofit/>
          </a:bodyPr>
          <a:lstStyle/>
          <a:p>
            <a:r>
              <a:rPr lang="en-US" sz="1600" kern="1200" dirty="0" smtClean="0">
                <a:solidFill>
                  <a:schemeClr val="tx1"/>
                </a:solidFill>
                <a:effectLst/>
                <a:latin typeface="+mn-lt"/>
                <a:ea typeface="+mn-ea"/>
                <a:cs typeface="+mn-cs"/>
              </a:rPr>
              <a:t>Addressing public health problems typically involves these four steps. However, if the problem is not defined accurately, we may not identify the best solution. </a:t>
            </a:r>
          </a:p>
          <a:p>
            <a:endParaRPr lang="en-US" sz="1600" kern="1200" dirty="0" smtClean="0">
              <a:solidFill>
                <a:schemeClr val="tx1"/>
              </a:solidFill>
              <a:effectLst/>
              <a:latin typeface="+mn-lt"/>
              <a:ea typeface="+mn-ea"/>
              <a:cs typeface="+mn-cs"/>
            </a:endParaRPr>
          </a:p>
          <a:p>
            <a:r>
              <a:rPr lang="en-US" sz="1600" kern="1200" dirty="0" smtClean="0">
                <a:solidFill>
                  <a:schemeClr val="tx1"/>
                </a:solidFill>
                <a:effectLst/>
                <a:latin typeface="+mn-lt"/>
                <a:ea typeface="+mn-ea"/>
                <a:cs typeface="+mn-cs"/>
              </a:rPr>
              <a:t>This short presentation will show how our understanding of the “alcohol problem” has developed over the last several decades. </a:t>
            </a:r>
            <a:endParaRPr lang="en-US" sz="1600" b="1" dirty="0" smtClean="0">
              <a:latin typeface="Calibri" pitchFamily="34" charset="0"/>
            </a:endParaRPr>
          </a:p>
        </p:txBody>
      </p:sp>
      <p:sp>
        <p:nvSpPr>
          <p:cNvPr id="4" name="Slide Number Placeholder 3"/>
          <p:cNvSpPr>
            <a:spLocks noGrp="1"/>
          </p:cNvSpPr>
          <p:nvPr>
            <p:ph type="sldNum" sz="quarter" idx="10"/>
          </p:nvPr>
        </p:nvSpPr>
        <p:spPr>
          <a:xfrm>
            <a:off x="3884614" y="8685214"/>
            <a:ext cx="2971800" cy="457200"/>
          </a:xfrm>
          <a:prstGeom prst="rect">
            <a:avLst/>
          </a:prstGeom>
        </p:spPr>
        <p:txBody>
          <a:bodyPr lIns="93177" tIns="46589" rIns="93177" bIns="46589"/>
          <a:lstStyle/>
          <a:p>
            <a:pPr>
              <a:defRPr/>
            </a:pPr>
            <a:fld id="{F01840E4-CF67-40A0-B5F7-1BF229A5A12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Beginning in 1935 Alcoholics Anonymous (AA) popularized the concept of alcoholism and motivated research that led to it being considered a disease. The underlying concept was that certain individuals are uniquely vulnerable to alcohol, and AA maintains that they should remain abstinent to avoid further problems.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 then, scientific knowledge has expanded, and two fundamental realities have become clear: 1) Alcohol is toxic to anyone who consumes too much. 2) Most people who consume too much are not alcoholics.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In the U.S. most people use the AA concept of alcoholism to understand the “alcohol problem.” This perspective divides the population into two groups, like this stoplight. Red represents the group that’s vulnerable and likely to become alcoholic. And green represents the rest of the population that is, presumably, not vulnerable.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other words, if you’re an alcoholic, you shouldn’t drink at all. If you’re not, you need not be concerned with how much you drink because you are not an alcoholic.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ignores the fact that intoxication is a major risk factor for injuries and clearly not restricted to alcoholics</a:t>
            </a:r>
            <a:endParaRPr lang="en-US" sz="2000" dirty="0"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8A04024-B7D3-4F7B-900E-F5D77E02D288}"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A new conceptual view of the “alcohol problem” began in the 1960s when the first surveys of drinking in the U.S. population began. The whole population was sampled, not just alcoholics. The surveys asked how much, how often, and what kinds of beverages people drank. They also asked about the whole range of negative consequences people experienced as a result of their drinking.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slide, each dot represents 1% of the non-institutionalized, civilian population—the group sampled.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C36073B-F84D-4DFB-9735-6A5D764AF9DD}"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Less than four percent of the population could be diagnosed as alcohol dependent—in common parlance, alcoholic.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a relatively small percentage of the whole population. However, in a big country with more than 300 million people, it’s a large group.</a:t>
            </a:r>
          </a:p>
          <a:p>
            <a:endParaRPr lang="en-US" sz="1200" kern="1200" dirty="0" smtClean="0">
              <a:solidFill>
                <a:schemeClr val="tx1"/>
              </a:solidFill>
              <a:effectLst/>
              <a:latin typeface="+mn-lt"/>
              <a:ea typeface="+mn-ea"/>
              <a:cs typeface="+mn-cs"/>
            </a:endParaRPr>
          </a:p>
          <a:p>
            <a:endParaRPr lang="en-US" sz="3200" kern="1200" dirty="0" smtClean="0">
              <a:solidFill>
                <a:schemeClr val="tx1"/>
              </a:solidFill>
              <a:effectLst/>
              <a:latin typeface="+mn-lt"/>
              <a:ea typeface="+mn-ea"/>
              <a:cs typeface="+mn-cs"/>
            </a:endParaRPr>
          </a:p>
          <a:p>
            <a:pPr>
              <a:lnSpc>
                <a:spcPct val="80000"/>
              </a:lnSpc>
            </a:pPr>
            <a:r>
              <a:rPr lang="en-US" sz="3200" kern="1200" dirty="0" smtClean="0">
                <a:solidFill>
                  <a:schemeClr val="tx1"/>
                </a:solidFill>
                <a:effectLst/>
                <a:latin typeface="+mn-lt"/>
                <a:ea typeface="+mn-ea"/>
                <a:cs typeface="+mn-cs"/>
              </a:rPr>
              <a:t>Grant BF, Dawson DA, Stinson FS, Chou SP, </a:t>
            </a:r>
            <a:r>
              <a:rPr lang="en-US" sz="3200" kern="1200" dirty="0" err="1" smtClean="0">
                <a:solidFill>
                  <a:schemeClr val="tx1"/>
                </a:solidFill>
                <a:effectLst/>
                <a:latin typeface="+mn-lt"/>
                <a:ea typeface="+mn-ea"/>
                <a:cs typeface="+mn-cs"/>
              </a:rPr>
              <a:t>Dufour</a:t>
            </a:r>
            <a:r>
              <a:rPr lang="en-US" sz="3200" kern="1200" dirty="0" smtClean="0">
                <a:solidFill>
                  <a:schemeClr val="tx1"/>
                </a:solidFill>
                <a:effectLst/>
                <a:latin typeface="+mn-lt"/>
                <a:ea typeface="+mn-ea"/>
                <a:cs typeface="+mn-cs"/>
              </a:rPr>
              <a:t> MC,  Pickering RP. The 12-month prevalence and trends in DSM-IV alcohol abuse and dependence: United States, 1991–1992 and 2001–2002. Drug Alcohol Depend. 2004;74:223–234.</a:t>
            </a:r>
          </a:p>
        </p:txBody>
      </p:sp>
      <p:sp>
        <p:nvSpPr>
          <p:cNvPr id="460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12DC0C01-25AE-4948-83B7-8B856B3EC703}" type="slidenum">
              <a:rPr lang="en-US" sz="1200"/>
              <a:pPr algn="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25% of the population is in the risky drinking (not dependent) category. They drink too much, but they are not dependent on alcohol.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people in this group are drinking too much, but have not yet experienced harm. Studies show that their risk for harm increases if they continue to drink too much. </a:t>
            </a:r>
          </a:p>
          <a:p>
            <a:endParaRPr lang="en-US"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Other people </a:t>
            </a:r>
            <a:r>
              <a:rPr lang="en-US" sz="1200" kern="1200" dirty="0" smtClean="0">
                <a:solidFill>
                  <a:schemeClr val="tx1"/>
                </a:solidFill>
                <a:effectLst/>
                <a:latin typeface="+mn-lt"/>
                <a:ea typeface="+mn-ea"/>
                <a:cs typeface="+mn-cs"/>
              </a:rPr>
              <a:t>in this group have already experienced harm or dependence symptoms, but not to the degree that would support a diagnosis of dependence.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Whether or not they progress to dependence, people in this group are at elevated risk for harm—social, legal, physical, and medical. </a:t>
            </a:r>
            <a:endParaRPr lang="en-US" dirty="0" smtClean="0"/>
          </a:p>
        </p:txBody>
      </p:sp>
      <p:sp>
        <p:nvSpPr>
          <p:cNvPr id="4710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fld id="{2CABC71B-9335-4BD5-838B-EFBD3ECA4362}" type="slidenum">
              <a:rPr lang="en-US" sz="1200"/>
              <a:pPr algn="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Thus, for every 1 person addicted to alcohol in the U.S.—the red number on this slide, there are 6 other people who drink too much.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six-to-one ratio means that even if we could cure every alcoholic in the country, we wouldn’t have addressed most of the alcohol-related harm our country experiences.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Most people understand at some level that you don’t have to be an alcoholic to get hurt from your drinking or to hurt others. Nonetheless, the concept of alcoholism has dominated our thinking about alcohol. </a:t>
            </a:r>
            <a:endParaRPr lang="en-US" dirty="0"/>
          </a:p>
        </p:txBody>
      </p:sp>
      <p:sp>
        <p:nvSpPr>
          <p:cNvPr id="4" name="Slide Number Placeholder 3"/>
          <p:cNvSpPr>
            <a:spLocks noGrp="1"/>
          </p:cNvSpPr>
          <p:nvPr>
            <p:ph type="sldNum" sz="quarter" idx="10"/>
          </p:nvPr>
        </p:nvSpPr>
        <p:spPr/>
        <p:txBody>
          <a:bodyPr/>
          <a:lstStyle/>
          <a:p>
            <a:fld id="{21C38819-0CFE-42A4-8C8C-439DF49CB5F4}" type="slidenum">
              <a:rPr lang="en-US" smtClean="0"/>
              <a:pPr/>
              <a:t>8</a:t>
            </a:fld>
            <a:endParaRPr lang="en-US"/>
          </a:p>
        </p:txBody>
      </p:sp>
    </p:spTree>
    <p:extLst>
      <p:ext uri="{BB962C8B-B14F-4D97-AF65-F5344CB8AC3E}">
        <p14:creationId xmlns:p14="http://schemas.microsoft.com/office/powerpoint/2010/main" val="700089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Our common traffic light is a more accurate representation of the new conceptual model of the “alcohol problem”. The red and the green categories remain the same.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yellow represents those non-addicted individuals who drink too much—a very large group. </a:t>
            </a:r>
            <a:endParaRPr 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4229E0D-F133-491E-8EB1-5CDC4DD5FA5C}"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371117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75270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80873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373236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400744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108321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2884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81530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25637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65269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42527-F7A6-4932-96F6-8FD68BF8C467}"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48A9A-4E20-4C9C-810B-26EEFBF059C8}" type="slidenum">
              <a:rPr lang="en-US" smtClean="0"/>
              <a:pPr/>
              <a:t>‹#›</a:t>
            </a:fld>
            <a:endParaRPr lang="en-US"/>
          </a:p>
        </p:txBody>
      </p:sp>
    </p:spTree>
    <p:extLst>
      <p:ext uri="{BB962C8B-B14F-4D97-AF65-F5344CB8AC3E}">
        <p14:creationId xmlns:p14="http://schemas.microsoft.com/office/powerpoint/2010/main" val="49042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42527-F7A6-4932-96F6-8FD68BF8C467}"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48A9A-4E20-4C9C-810B-26EEFBF059C8}" type="slidenum">
              <a:rPr lang="en-US" smtClean="0"/>
              <a:pPr/>
              <a:t>‹#›</a:t>
            </a:fld>
            <a:endParaRPr lang="en-US"/>
          </a:p>
        </p:txBody>
      </p:sp>
    </p:spTree>
    <p:extLst>
      <p:ext uri="{BB962C8B-B14F-4D97-AF65-F5344CB8AC3E}">
        <p14:creationId xmlns:p14="http://schemas.microsoft.com/office/powerpoint/2010/main" val="3840065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457200" y="0"/>
            <a:ext cx="9144000" cy="2003425"/>
          </a:xfrm>
        </p:spPr>
        <p:txBody>
          <a:bodyPr>
            <a:normAutofit/>
          </a:bodyPr>
          <a:lstStyle/>
          <a:p>
            <a:pPr algn="l" eaLnBrk="1" hangingPunct="1"/>
            <a:r>
              <a:rPr lang="en-US" sz="5400" b="1" dirty="0" smtClean="0">
                <a:solidFill>
                  <a:srgbClr val="FFFF00"/>
                </a:solidFill>
                <a:latin typeface="Calibri" pitchFamily="34" charset="0"/>
              </a:rPr>
              <a:t>Alcohol and Health: </a:t>
            </a:r>
            <a:r>
              <a:rPr lang="en-US" sz="5400" b="1" dirty="0">
                <a:solidFill>
                  <a:srgbClr val="FFFF00"/>
                </a:solidFill>
                <a:latin typeface="Calibri" pitchFamily="34" charset="0"/>
              </a:rPr>
              <a:t/>
            </a:r>
            <a:br>
              <a:rPr lang="en-US" sz="5400" b="1" dirty="0">
                <a:solidFill>
                  <a:srgbClr val="FFFF00"/>
                </a:solidFill>
                <a:latin typeface="Calibri" pitchFamily="34" charset="0"/>
              </a:rPr>
            </a:br>
            <a:r>
              <a:rPr lang="en-US" sz="5400" b="1" dirty="0" smtClean="0">
                <a:solidFill>
                  <a:srgbClr val="FFFF00"/>
                </a:solidFill>
                <a:latin typeface="Calibri" pitchFamily="34" charset="0"/>
              </a:rPr>
              <a:t>           What Is </a:t>
            </a:r>
            <a:r>
              <a:rPr lang="en-US" sz="5400" b="1" dirty="0">
                <a:solidFill>
                  <a:srgbClr val="FFFF00"/>
                </a:solidFill>
                <a:latin typeface="Calibri" pitchFamily="34" charset="0"/>
              </a:rPr>
              <a:t>the Problem?</a:t>
            </a:r>
          </a:p>
        </p:txBody>
      </p:sp>
      <p:sp>
        <p:nvSpPr>
          <p:cNvPr id="1028" name="Rectangle 3"/>
          <p:cNvSpPr>
            <a:spLocks noGrp="1" noChangeArrowheads="1"/>
          </p:cNvSpPr>
          <p:nvPr>
            <p:ph type="subTitle" idx="1"/>
          </p:nvPr>
        </p:nvSpPr>
        <p:spPr>
          <a:xfrm>
            <a:off x="1181100" y="5668167"/>
            <a:ext cx="6781800" cy="885033"/>
          </a:xfrm>
        </p:spPr>
        <p:txBody>
          <a:bodyPr>
            <a:normAutofit/>
          </a:bodyPr>
          <a:lstStyle/>
          <a:p>
            <a:pPr eaLnBrk="1" hangingPunct="1">
              <a:spcBef>
                <a:spcPts val="0"/>
              </a:spcBef>
            </a:pPr>
            <a:r>
              <a:rPr lang="en-US" sz="2100" b="1" dirty="0" smtClean="0">
                <a:solidFill>
                  <a:srgbClr val="00FFFF"/>
                </a:solidFill>
                <a:latin typeface="Calibri" pitchFamily="34" charset="0"/>
              </a:rPr>
              <a:t>National </a:t>
            </a:r>
            <a:r>
              <a:rPr lang="en-US" sz="2100" b="1" dirty="0">
                <a:solidFill>
                  <a:srgbClr val="00FFFF"/>
                </a:solidFill>
                <a:latin typeface="Calibri" pitchFamily="34" charset="0"/>
              </a:rPr>
              <a:t>Center for Injury Prevention and </a:t>
            </a:r>
            <a:r>
              <a:rPr lang="en-US" sz="2100" b="1" dirty="0" smtClean="0">
                <a:solidFill>
                  <a:srgbClr val="00FFFF"/>
                </a:solidFill>
                <a:latin typeface="Calibri" pitchFamily="34" charset="0"/>
              </a:rPr>
              <a:t>Control</a:t>
            </a:r>
            <a:endParaRPr lang="en-US" sz="1400" b="1" dirty="0">
              <a:solidFill>
                <a:schemeClr val="bg1"/>
              </a:solidFill>
              <a:latin typeface="Calibri" pitchFamily="34" charset="0"/>
            </a:endParaRPr>
          </a:p>
          <a:p>
            <a:pPr eaLnBrk="1" hangingPunct="1">
              <a:spcBef>
                <a:spcPts val="0"/>
              </a:spcBef>
            </a:pPr>
            <a:r>
              <a:rPr lang="en-US" sz="2100" b="1" dirty="0" smtClean="0">
                <a:solidFill>
                  <a:schemeClr val="bg1"/>
                </a:solidFill>
                <a:latin typeface="Calibri" pitchFamily="34" charset="0"/>
              </a:rPr>
              <a:t>Centers </a:t>
            </a:r>
            <a:r>
              <a:rPr lang="en-US" sz="2100" b="1" dirty="0">
                <a:solidFill>
                  <a:schemeClr val="bg1"/>
                </a:solidFill>
                <a:latin typeface="Calibri" pitchFamily="34" charset="0"/>
              </a:rPr>
              <a:t>for Disease Control and Prevention</a:t>
            </a:r>
          </a:p>
        </p:txBody>
      </p:sp>
      <p:graphicFrame>
        <p:nvGraphicFramePr>
          <p:cNvPr id="1026" name="Object 4"/>
          <p:cNvGraphicFramePr>
            <a:graphicFrameLocks noChangeAspect="1"/>
          </p:cNvGraphicFramePr>
          <p:nvPr/>
        </p:nvGraphicFramePr>
        <p:xfrm>
          <a:off x="0" y="3302000"/>
          <a:ext cx="9144000" cy="381000"/>
        </p:xfrm>
        <a:graphic>
          <a:graphicData uri="http://schemas.openxmlformats.org/presentationml/2006/ole">
            <mc:AlternateContent xmlns:mc="http://schemas.openxmlformats.org/markup-compatibility/2006">
              <mc:Choice xmlns:v="urn:schemas-microsoft-com:vml" Requires="v">
                <p:oleObj spid="_x0000_s1044" name="CorelDRAW" r:id="rId4" imgW="8771400" imgH="287640" progId="">
                  <p:embed/>
                </p:oleObj>
              </mc:Choice>
              <mc:Fallback>
                <p:oleObj name="CorelDRAW" r:id="rId4" imgW="8771400" imgH="287640" progId="">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02000"/>
                        <a:ext cx="9144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29" name="Picture 5" descr="LOWRES"/>
          <p:cNvPicPr>
            <a:picLocks noChangeAspect="1" noChangeArrowheads="1"/>
          </p:cNvPicPr>
          <p:nvPr/>
        </p:nvPicPr>
        <p:blipFill>
          <a:blip r:embed="rId6" cstate="print"/>
          <a:srcRect/>
          <a:stretch>
            <a:fillRect/>
          </a:stretch>
        </p:blipFill>
        <p:spPr bwMode="auto">
          <a:xfrm>
            <a:off x="7924801" y="5791201"/>
            <a:ext cx="1000125" cy="779464"/>
          </a:xfrm>
          <a:prstGeom prst="rect">
            <a:avLst/>
          </a:prstGeom>
          <a:noFill/>
          <a:ln w="73025">
            <a:solidFill>
              <a:schemeClr val="bg1"/>
            </a:solid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228600" y="5418909"/>
            <a:ext cx="1295400" cy="1210491"/>
          </a:xfrm>
          <a:prstGeom prst="rect">
            <a:avLst/>
          </a:prstGeom>
          <a:noFill/>
          <a:ln w="9525">
            <a:noFill/>
            <a:miter lim="800000"/>
            <a:headEnd/>
            <a:tailEnd/>
          </a:ln>
        </p:spPr>
      </p:pic>
      <p:sp>
        <p:nvSpPr>
          <p:cNvPr id="2" name="TextBox 1"/>
          <p:cNvSpPr txBox="1"/>
          <p:nvPr/>
        </p:nvSpPr>
        <p:spPr>
          <a:xfrm>
            <a:off x="487978" y="4114800"/>
            <a:ext cx="8275022" cy="492443"/>
          </a:xfrm>
          <a:prstGeom prst="rect">
            <a:avLst/>
          </a:prstGeom>
          <a:noFill/>
        </p:spPr>
        <p:txBody>
          <a:bodyPr wrap="none" rtlCol="0">
            <a:spAutoFit/>
          </a:bodyPr>
          <a:lstStyle/>
          <a:p>
            <a:r>
              <a:rPr lang="en-US" sz="2600" b="1" dirty="0">
                <a:solidFill>
                  <a:schemeClr val="bg1"/>
                </a:solidFill>
              </a:rPr>
              <a:t>Cutting Back: A Sensible Approach to Drinking and </a:t>
            </a:r>
            <a:r>
              <a:rPr lang="en-US" sz="2600" b="1" dirty="0" smtClean="0">
                <a:solidFill>
                  <a:schemeClr val="bg1"/>
                </a:solidFill>
              </a:rPr>
              <a:t>Health</a:t>
            </a:r>
            <a:endParaRPr lang="en-US" sz="2600" b="1" dirty="0">
              <a:solidFill>
                <a:schemeClr val="bg1"/>
              </a:solidFill>
              <a:latin typeface="Arial" pitchFamily="34" charset="0"/>
            </a:endParaRPr>
          </a:p>
        </p:txBody>
      </p:sp>
    </p:spTree>
    <p:extLst>
      <p:ext uri="{BB962C8B-B14F-4D97-AF65-F5344CB8AC3E}">
        <p14:creationId xmlns:p14="http://schemas.microsoft.com/office/powerpoint/2010/main" val="113463107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355600" y="1295400"/>
            <a:ext cx="8432800" cy="2276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ct val="15000"/>
              </a:spcAft>
            </a:pPr>
            <a:r>
              <a:rPr lang="en-US" sz="6600" b="1" dirty="0" smtClean="0">
                <a:solidFill>
                  <a:schemeClr val="bg1"/>
                </a:solidFill>
                <a:latin typeface="Calibri" pitchFamily="34" charset="0"/>
              </a:rPr>
              <a:t>So,</a:t>
            </a:r>
          </a:p>
          <a:p>
            <a:pPr algn="r">
              <a:spcAft>
                <a:spcPct val="15000"/>
              </a:spcAft>
            </a:pPr>
            <a:r>
              <a:rPr lang="en-US" sz="6600" b="1" dirty="0" smtClean="0">
                <a:solidFill>
                  <a:schemeClr val="bg1"/>
                </a:solidFill>
                <a:latin typeface="Calibri" pitchFamily="34" charset="0"/>
              </a:rPr>
              <a:t> how much is risky?</a:t>
            </a:r>
            <a:endParaRPr lang="en-US" sz="6600" dirty="0">
              <a:solidFill>
                <a:schemeClr val="bg1"/>
              </a:solidFill>
              <a:latin typeface="Calibri" pitchFamily="34" charset="0"/>
            </a:endParaRPr>
          </a:p>
        </p:txBody>
      </p:sp>
    </p:spTree>
    <p:extLst>
      <p:ext uri="{BB962C8B-B14F-4D97-AF65-F5344CB8AC3E}">
        <p14:creationId xmlns:p14="http://schemas.microsoft.com/office/powerpoint/2010/main" val="3798137046"/>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46369" y="198121"/>
            <a:ext cx="7610792" cy="830996"/>
          </a:xfrm>
          <a:prstGeom prst="rect">
            <a:avLst/>
          </a:prstGeom>
          <a:noFill/>
          <a:ln w="9525" algn="ctr">
            <a:noFill/>
            <a:miter lim="800000"/>
            <a:headEnd/>
            <a:tailEnd/>
          </a:ln>
        </p:spPr>
        <p:txBody>
          <a:bodyPr wrap="square" lIns="91420" tIns="45710" rIns="91420" bIns="45710">
            <a:spAutoFit/>
          </a:bodyPr>
          <a:lstStyle/>
          <a:p>
            <a:pPr algn="l">
              <a:spcBef>
                <a:spcPct val="50000"/>
              </a:spcBef>
            </a:pPr>
            <a:r>
              <a:rPr lang="en-US" sz="4800" b="1" dirty="0">
                <a:solidFill>
                  <a:srgbClr val="00CCFF"/>
                </a:solidFill>
                <a:latin typeface="Calibri" pitchFamily="34" charset="0"/>
              </a:rPr>
              <a:t>Healthy Men  ≤ 64</a:t>
            </a:r>
          </a:p>
        </p:txBody>
      </p:sp>
      <p:sp>
        <p:nvSpPr>
          <p:cNvPr id="6" name="TextBox 5"/>
          <p:cNvSpPr txBox="1"/>
          <p:nvPr/>
        </p:nvSpPr>
        <p:spPr>
          <a:xfrm>
            <a:off x="-222564" y="3485063"/>
            <a:ext cx="10137323" cy="1369586"/>
          </a:xfrm>
          <a:prstGeom prst="rect">
            <a:avLst/>
          </a:prstGeom>
          <a:noFill/>
        </p:spPr>
        <p:txBody>
          <a:bodyPr wrap="square" lIns="91420" tIns="45710" rIns="91420" bIns="45710" rtlCol="0">
            <a:spAutoFit/>
          </a:bodyPr>
          <a:lstStyle/>
          <a:p>
            <a:pPr algn="l"/>
            <a:r>
              <a:rPr lang="en-US" sz="6500" b="1" dirty="0">
                <a:solidFill>
                  <a:schemeClr val="bg1"/>
                </a:solidFill>
                <a:latin typeface="Calibri" pitchFamily="34" charset="0"/>
              </a:rPr>
              <a:t>  Weekly		</a:t>
            </a:r>
            <a:r>
              <a:rPr lang="en-US" sz="4300" b="1" dirty="0">
                <a:solidFill>
                  <a:srgbClr val="00FF00"/>
                </a:solidFill>
                <a:latin typeface="Calibri" pitchFamily="34" charset="0"/>
              </a:rPr>
              <a:t>up to</a:t>
            </a:r>
            <a:r>
              <a:rPr lang="en-US" sz="5400" b="1" dirty="0">
                <a:solidFill>
                  <a:srgbClr val="00FF00"/>
                </a:solidFill>
                <a:latin typeface="Calibri" pitchFamily="34" charset="0"/>
              </a:rPr>
              <a:t> </a:t>
            </a:r>
            <a:r>
              <a:rPr lang="en-US" sz="6500" b="1" dirty="0">
                <a:solidFill>
                  <a:srgbClr val="00FF00"/>
                </a:solidFill>
                <a:latin typeface="Calibri" pitchFamily="34" charset="0"/>
              </a:rPr>
              <a:t>14 drinks</a:t>
            </a:r>
          </a:p>
          <a:p>
            <a:pPr algn="l"/>
            <a:endParaRPr lang="en-US" b="1" dirty="0" smtClean="0">
              <a:latin typeface="Calibri" pitchFamily="34" charset="0"/>
            </a:endParaRPr>
          </a:p>
        </p:txBody>
      </p:sp>
      <p:sp>
        <p:nvSpPr>
          <p:cNvPr id="7" name="TextBox 6"/>
          <p:cNvSpPr txBox="1"/>
          <p:nvPr/>
        </p:nvSpPr>
        <p:spPr>
          <a:xfrm>
            <a:off x="-228600" y="2209800"/>
            <a:ext cx="9260345" cy="1107975"/>
          </a:xfrm>
          <a:prstGeom prst="rect">
            <a:avLst/>
          </a:prstGeom>
          <a:noFill/>
        </p:spPr>
        <p:txBody>
          <a:bodyPr wrap="square" lIns="91420" tIns="45710" rIns="91420" bIns="45710" rtlCol="0">
            <a:spAutoFit/>
          </a:bodyPr>
          <a:lstStyle/>
          <a:p>
            <a:pPr algn="l"/>
            <a:r>
              <a:rPr lang="en-US" sz="6500" b="1" dirty="0">
                <a:solidFill>
                  <a:schemeClr val="bg1"/>
                </a:solidFill>
                <a:latin typeface="Calibri" pitchFamily="34" charset="0"/>
              </a:rPr>
              <a:t>  Daily			</a:t>
            </a:r>
            <a:r>
              <a:rPr lang="en-US" sz="4300" b="1" dirty="0">
                <a:solidFill>
                  <a:srgbClr val="00FF00"/>
                </a:solidFill>
                <a:latin typeface="Calibri" pitchFamily="34" charset="0"/>
              </a:rPr>
              <a:t>up to</a:t>
            </a:r>
            <a:r>
              <a:rPr lang="en-US" sz="6600" b="1" dirty="0">
                <a:solidFill>
                  <a:srgbClr val="00FF00"/>
                </a:solidFill>
                <a:latin typeface="Calibri" pitchFamily="34" charset="0"/>
              </a:rPr>
              <a:t> </a:t>
            </a:r>
            <a:r>
              <a:rPr lang="en-US" sz="6500" b="1" dirty="0">
                <a:solidFill>
                  <a:srgbClr val="00FF00"/>
                </a:solidFill>
                <a:latin typeface="Calibri" pitchFamily="34" charset="0"/>
              </a:rPr>
              <a:t>4 drinks</a:t>
            </a:r>
            <a:endParaRPr lang="en-US" sz="11500" b="1" dirty="0">
              <a:solidFill>
                <a:srgbClr val="00FF00"/>
              </a:solidFill>
              <a:latin typeface="Calibri" pitchFamily="34" charset="0"/>
            </a:endParaRPr>
          </a:p>
        </p:txBody>
      </p:sp>
      <p:sp>
        <p:nvSpPr>
          <p:cNvPr id="5" name="TextBox 4"/>
          <p:cNvSpPr txBox="1"/>
          <p:nvPr/>
        </p:nvSpPr>
        <p:spPr>
          <a:xfrm>
            <a:off x="4633605" y="6019800"/>
            <a:ext cx="4434195" cy="636857"/>
          </a:xfrm>
          <a:prstGeom prst="rect">
            <a:avLst/>
          </a:prstGeom>
          <a:noFill/>
        </p:spPr>
        <p:txBody>
          <a:bodyPr wrap="none" lIns="82058" tIns="41029" rIns="82058" bIns="41029" rtlCol="0">
            <a:spAutoFit/>
          </a:bodyPr>
          <a:lstStyle/>
          <a:p>
            <a:r>
              <a:rPr lang="en-US" sz="3600" dirty="0">
                <a:solidFill>
                  <a:srgbClr val="FFC000"/>
                </a:solidFill>
                <a:latin typeface="Calibri" pitchFamily="34" charset="0"/>
              </a:rPr>
              <a:t>Must meet both limits</a:t>
            </a:r>
          </a:p>
        </p:txBody>
      </p:sp>
    </p:spTree>
    <p:extLst>
      <p:ext uri="{BB962C8B-B14F-4D97-AF65-F5344CB8AC3E}">
        <p14:creationId xmlns:p14="http://schemas.microsoft.com/office/powerpoint/2010/main" val="204984955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37160" y="208670"/>
            <a:ext cx="8625840" cy="830996"/>
          </a:xfrm>
          <a:prstGeom prst="rect">
            <a:avLst/>
          </a:prstGeom>
          <a:noFill/>
          <a:ln w="9525" algn="ctr">
            <a:noFill/>
            <a:miter lim="800000"/>
            <a:headEnd/>
            <a:tailEnd/>
          </a:ln>
        </p:spPr>
        <p:txBody>
          <a:bodyPr wrap="square" lIns="91420" tIns="45710" rIns="91420" bIns="45710">
            <a:spAutoFit/>
          </a:bodyPr>
          <a:lstStyle/>
          <a:p>
            <a:pPr algn="l">
              <a:spcBef>
                <a:spcPct val="50000"/>
              </a:spcBef>
            </a:pPr>
            <a:r>
              <a:rPr lang="en-US" sz="4800" b="1" dirty="0">
                <a:solidFill>
                  <a:srgbClr val="FF3399"/>
                </a:solidFill>
                <a:latin typeface="Calibri" pitchFamily="34" charset="0"/>
              </a:rPr>
              <a:t>Healthy Women </a:t>
            </a:r>
            <a:r>
              <a:rPr lang="en-US" sz="4800" b="1" dirty="0">
                <a:solidFill>
                  <a:srgbClr val="00CCFF"/>
                </a:solidFill>
                <a:latin typeface="Calibri" pitchFamily="34" charset="0"/>
              </a:rPr>
              <a:t>&amp; Men ≥ 65</a:t>
            </a:r>
          </a:p>
        </p:txBody>
      </p:sp>
      <p:sp>
        <p:nvSpPr>
          <p:cNvPr id="8" name="TextBox 7"/>
          <p:cNvSpPr txBox="1"/>
          <p:nvPr/>
        </p:nvSpPr>
        <p:spPr>
          <a:xfrm>
            <a:off x="4633605" y="6019800"/>
            <a:ext cx="4434195" cy="636857"/>
          </a:xfrm>
          <a:prstGeom prst="rect">
            <a:avLst/>
          </a:prstGeom>
          <a:noFill/>
        </p:spPr>
        <p:txBody>
          <a:bodyPr wrap="none" lIns="82058" tIns="41029" rIns="82058" bIns="41029" rtlCol="0">
            <a:spAutoFit/>
          </a:bodyPr>
          <a:lstStyle/>
          <a:p>
            <a:r>
              <a:rPr lang="en-US" sz="3600" dirty="0">
                <a:solidFill>
                  <a:srgbClr val="FFC000"/>
                </a:solidFill>
                <a:latin typeface="Calibri" pitchFamily="34" charset="0"/>
              </a:rPr>
              <a:t>Must meet both limits</a:t>
            </a:r>
          </a:p>
        </p:txBody>
      </p:sp>
      <p:sp>
        <p:nvSpPr>
          <p:cNvPr id="9" name="TextBox 8"/>
          <p:cNvSpPr txBox="1"/>
          <p:nvPr/>
        </p:nvSpPr>
        <p:spPr>
          <a:xfrm>
            <a:off x="-78923" y="3485063"/>
            <a:ext cx="10137323" cy="1369586"/>
          </a:xfrm>
          <a:prstGeom prst="rect">
            <a:avLst/>
          </a:prstGeom>
          <a:noFill/>
        </p:spPr>
        <p:txBody>
          <a:bodyPr wrap="square" lIns="91420" tIns="45710" rIns="91420" bIns="45710" rtlCol="0">
            <a:spAutoFit/>
          </a:bodyPr>
          <a:lstStyle/>
          <a:p>
            <a:pPr algn="l"/>
            <a:r>
              <a:rPr lang="en-US" sz="6500" b="1" dirty="0">
                <a:solidFill>
                  <a:schemeClr val="bg1"/>
                </a:solidFill>
                <a:latin typeface="Calibri" pitchFamily="34" charset="0"/>
              </a:rPr>
              <a:t>  Weekly		</a:t>
            </a:r>
            <a:r>
              <a:rPr lang="en-US" sz="4300" b="1" dirty="0">
                <a:solidFill>
                  <a:srgbClr val="00FF00"/>
                </a:solidFill>
                <a:latin typeface="Calibri" pitchFamily="34" charset="0"/>
              </a:rPr>
              <a:t>up to</a:t>
            </a:r>
            <a:r>
              <a:rPr lang="en-US" sz="5400" b="1" dirty="0">
                <a:solidFill>
                  <a:srgbClr val="00FF00"/>
                </a:solidFill>
                <a:latin typeface="Calibri" pitchFamily="34" charset="0"/>
              </a:rPr>
              <a:t> </a:t>
            </a:r>
            <a:r>
              <a:rPr lang="en-US" sz="6500" b="1" dirty="0">
                <a:solidFill>
                  <a:srgbClr val="00FF00"/>
                </a:solidFill>
                <a:latin typeface="Calibri" pitchFamily="34" charset="0"/>
              </a:rPr>
              <a:t>7</a:t>
            </a:r>
            <a:r>
              <a:rPr lang="en-US" sz="6500" b="1" dirty="0" smtClean="0">
                <a:solidFill>
                  <a:srgbClr val="00FF00"/>
                </a:solidFill>
                <a:latin typeface="Calibri" pitchFamily="34" charset="0"/>
              </a:rPr>
              <a:t> </a:t>
            </a:r>
            <a:r>
              <a:rPr lang="en-US" sz="6500" b="1" dirty="0">
                <a:solidFill>
                  <a:srgbClr val="00FF00"/>
                </a:solidFill>
                <a:latin typeface="Calibri" pitchFamily="34" charset="0"/>
              </a:rPr>
              <a:t>drinks</a:t>
            </a:r>
          </a:p>
          <a:p>
            <a:pPr algn="l"/>
            <a:endParaRPr lang="en-US" b="1" dirty="0" smtClean="0">
              <a:latin typeface="Calibri" pitchFamily="34" charset="0"/>
            </a:endParaRPr>
          </a:p>
        </p:txBody>
      </p:sp>
      <p:sp>
        <p:nvSpPr>
          <p:cNvPr id="10" name="TextBox 9"/>
          <p:cNvSpPr txBox="1"/>
          <p:nvPr/>
        </p:nvSpPr>
        <p:spPr>
          <a:xfrm>
            <a:off x="-116345" y="2209800"/>
            <a:ext cx="9260345" cy="1107975"/>
          </a:xfrm>
          <a:prstGeom prst="rect">
            <a:avLst/>
          </a:prstGeom>
          <a:noFill/>
        </p:spPr>
        <p:txBody>
          <a:bodyPr wrap="square" lIns="91420" tIns="45710" rIns="91420" bIns="45710" rtlCol="0">
            <a:spAutoFit/>
          </a:bodyPr>
          <a:lstStyle/>
          <a:p>
            <a:pPr algn="l"/>
            <a:r>
              <a:rPr lang="en-US" sz="6500" b="1" dirty="0">
                <a:solidFill>
                  <a:schemeClr val="bg1"/>
                </a:solidFill>
                <a:latin typeface="Calibri" pitchFamily="34" charset="0"/>
              </a:rPr>
              <a:t>  Daily			</a:t>
            </a:r>
            <a:r>
              <a:rPr lang="en-US" sz="4300" b="1" dirty="0">
                <a:solidFill>
                  <a:srgbClr val="00FF00"/>
                </a:solidFill>
                <a:latin typeface="Calibri" pitchFamily="34" charset="0"/>
              </a:rPr>
              <a:t>up to</a:t>
            </a:r>
            <a:r>
              <a:rPr lang="en-US" sz="6600" b="1" dirty="0">
                <a:solidFill>
                  <a:srgbClr val="00FF00"/>
                </a:solidFill>
                <a:latin typeface="Calibri" pitchFamily="34" charset="0"/>
              </a:rPr>
              <a:t> </a:t>
            </a:r>
            <a:r>
              <a:rPr lang="en-US" sz="6500" b="1" dirty="0">
                <a:solidFill>
                  <a:srgbClr val="00FF00"/>
                </a:solidFill>
                <a:latin typeface="Calibri" pitchFamily="34" charset="0"/>
              </a:rPr>
              <a:t>3</a:t>
            </a:r>
            <a:r>
              <a:rPr lang="en-US" sz="6500" b="1" dirty="0" smtClean="0">
                <a:solidFill>
                  <a:srgbClr val="00FF00"/>
                </a:solidFill>
                <a:latin typeface="Calibri" pitchFamily="34" charset="0"/>
              </a:rPr>
              <a:t> </a:t>
            </a:r>
            <a:r>
              <a:rPr lang="en-US" sz="6500" b="1" dirty="0">
                <a:solidFill>
                  <a:srgbClr val="00FF00"/>
                </a:solidFill>
                <a:latin typeface="Calibri" pitchFamily="34" charset="0"/>
              </a:rPr>
              <a:t>drinks</a:t>
            </a:r>
            <a:endParaRPr lang="en-US" sz="11500" b="1" dirty="0">
              <a:solidFill>
                <a:srgbClr val="00FF00"/>
              </a:solidFill>
              <a:latin typeface="Calibri" pitchFamily="34" charset="0"/>
            </a:endParaRPr>
          </a:p>
        </p:txBody>
      </p:sp>
    </p:spTree>
    <p:extLst>
      <p:ext uri="{BB962C8B-B14F-4D97-AF65-F5344CB8AC3E}">
        <p14:creationId xmlns:p14="http://schemas.microsoft.com/office/powerpoint/2010/main" val="158430880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2"/>
          <p:cNvSpPr>
            <a:spLocks noChangeArrowheads="1"/>
          </p:cNvSpPr>
          <p:nvPr/>
        </p:nvSpPr>
        <p:spPr bwMode="auto">
          <a:xfrm>
            <a:off x="5962650" y="2973388"/>
            <a:ext cx="310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dirty="0" smtClean="0">
                <a:solidFill>
                  <a:srgbClr val="FFE800"/>
                </a:solidFill>
                <a:latin typeface="Calibri" pitchFamily="34" charset="0"/>
              </a:rPr>
              <a:t>risky drinkers </a:t>
            </a:r>
            <a:endParaRPr lang="en-US" sz="3600" dirty="0">
              <a:solidFill>
                <a:srgbClr val="FFE800"/>
              </a:solidFill>
            </a:endParaRPr>
          </a:p>
        </p:txBody>
      </p:sp>
      <p:sp>
        <p:nvSpPr>
          <p:cNvPr id="26627" name="Rectangle 112"/>
          <p:cNvSpPr>
            <a:spLocks noChangeArrowheads="1"/>
          </p:cNvSpPr>
          <p:nvPr/>
        </p:nvSpPr>
        <p:spPr bwMode="auto">
          <a:xfrm>
            <a:off x="7086600" y="152400"/>
            <a:ext cx="1952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dirty="0">
                <a:solidFill>
                  <a:srgbClr val="00FF00"/>
                </a:solidFill>
                <a:latin typeface="Calibri" pitchFamily="34" charset="0"/>
              </a:rPr>
              <a:t>low </a:t>
            </a:r>
            <a:r>
              <a:rPr lang="en-US" sz="3600" b="1" dirty="0" smtClean="0">
                <a:solidFill>
                  <a:srgbClr val="00FF00"/>
                </a:solidFill>
                <a:latin typeface="Calibri" pitchFamily="34" charset="0"/>
              </a:rPr>
              <a:t>risk</a:t>
            </a:r>
          </a:p>
        </p:txBody>
      </p:sp>
      <p:sp>
        <p:nvSpPr>
          <p:cNvPr id="26628" name="Rectangle 112"/>
          <p:cNvSpPr>
            <a:spLocks noChangeArrowheads="1"/>
          </p:cNvSpPr>
          <p:nvPr/>
        </p:nvSpPr>
        <p:spPr bwMode="auto">
          <a:xfrm>
            <a:off x="5953125" y="4495800"/>
            <a:ext cx="31051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dirty="0" smtClean="0">
                <a:solidFill>
                  <a:srgbClr val="FF0000"/>
                </a:solidFill>
                <a:latin typeface="Calibri" pitchFamily="34" charset="0"/>
              </a:rPr>
              <a:t>dependent</a:t>
            </a:r>
          </a:p>
          <a:p>
            <a:pPr algn="r"/>
            <a:r>
              <a:rPr lang="en-US" sz="3600" b="1" dirty="0" smtClean="0">
                <a:solidFill>
                  <a:srgbClr val="FF0000"/>
                </a:solidFill>
                <a:latin typeface="Calibri" pitchFamily="34" charset="0"/>
              </a:rPr>
              <a:t>drinkers</a:t>
            </a:r>
            <a:endParaRPr lang="en-US" sz="3600" dirty="0">
              <a:solidFill>
                <a:srgbClr val="FF0000"/>
              </a:solidFill>
            </a:endParaRPr>
          </a:p>
        </p:txBody>
      </p:sp>
      <p:sp>
        <p:nvSpPr>
          <p:cNvPr id="215" name="Oval 214"/>
          <p:cNvSpPr>
            <a:spLocks noChangeArrowheads="1"/>
          </p:cNvSpPr>
          <p:nvPr/>
        </p:nvSpPr>
        <p:spPr bwMode="auto">
          <a:xfrm>
            <a:off x="3219450"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6" name="Oval 215"/>
          <p:cNvSpPr>
            <a:spLocks noChangeArrowheads="1"/>
          </p:cNvSpPr>
          <p:nvPr/>
        </p:nvSpPr>
        <p:spPr bwMode="auto">
          <a:xfrm>
            <a:off x="3786188" y="32385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7" name="Oval 216"/>
          <p:cNvSpPr>
            <a:spLocks noChangeArrowheads="1"/>
          </p:cNvSpPr>
          <p:nvPr/>
        </p:nvSpPr>
        <p:spPr bwMode="auto">
          <a:xfrm>
            <a:off x="4354513"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8" name="Oval 217"/>
          <p:cNvSpPr>
            <a:spLocks noChangeArrowheads="1"/>
          </p:cNvSpPr>
          <p:nvPr/>
        </p:nvSpPr>
        <p:spPr bwMode="auto">
          <a:xfrm>
            <a:off x="4921250" y="32385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9" name="Oval 218"/>
          <p:cNvSpPr>
            <a:spLocks noChangeArrowheads="1"/>
          </p:cNvSpPr>
          <p:nvPr/>
        </p:nvSpPr>
        <p:spPr bwMode="auto">
          <a:xfrm>
            <a:off x="5489575"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0" name="Oval 219"/>
          <p:cNvSpPr>
            <a:spLocks noChangeArrowheads="1"/>
          </p:cNvSpPr>
          <p:nvPr/>
        </p:nvSpPr>
        <p:spPr bwMode="auto">
          <a:xfrm>
            <a:off x="3219450"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1" name="Oval 220"/>
          <p:cNvSpPr>
            <a:spLocks noChangeArrowheads="1"/>
          </p:cNvSpPr>
          <p:nvPr/>
        </p:nvSpPr>
        <p:spPr bwMode="auto">
          <a:xfrm>
            <a:off x="3786188" y="858838"/>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2" name="Oval 221"/>
          <p:cNvSpPr>
            <a:spLocks noChangeArrowheads="1"/>
          </p:cNvSpPr>
          <p:nvPr/>
        </p:nvSpPr>
        <p:spPr bwMode="auto">
          <a:xfrm>
            <a:off x="4354513"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3" name="Oval 222"/>
          <p:cNvSpPr>
            <a:spLocks noChangeArrowheads="1"/>
          </p:cNvSpPr>
          <p:nvPr/>
        </p:nvSpPr>
        <p:spPr bwMode="auto">
          <a:xfrm>
            <a:off x="4921250" y="858838"/>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4" name="Oval 223"/>
          <p:cNvSpPr>
            <a:spLocks noChangeArrowheads="1"/>
          </p:cNvSpPr>
          <p:nvPr/>
        </p:nvSpPr>
        <p:spPr bwMode="auto">
          <a:xfrm>
            <a:off x="5489575"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5" name="Oval 224"/>
          <p:cNvSpPr>
            <a:spLocks noChangeArrowheads="1"/>
          </p:cNvSpPr>
          <p:nvPr/>
        </p:nvSpPr>
        <p:spPr bwMode="auto">
          <a:xfrm>
            <a:off x="3219450"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6" name="Oval 225"/>
          <p:cNvSpPr>
            <a:spLocks noChangeArrowheads="1"/>
          </p:cNvSpPr>
          <p:nvPr/>
        </p:nvSpPr>
        <p:spPr bwMode="auto">
          <a:xfrm>
            <a:off x="3786188" y="1392238"/>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7" name="Oval 226"/>
          <p:cNvSpPr>
            <a:spLocks noChangeArrowheads="1"/>
          </p:cNvSpPr>
          <p:nvPr/>
        </p:nvSpPr>
        <p:spPr bwMode="auto">
          <a:xfrm>
            <a:off x="4354513"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8" name="Oval 227"/>
          <p:cNvSpPr>
            <a:spLocks noChangeArrowheads="1"/>
          </p:cNvSpPr>
          <p:nvPr/>
        </p:nvSpPr>
        <p:spPr bwMode="auto">
          <a:xfrm>
            <a:off x="4921250" y="1392238"/>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9" name="Oval 228"/>
          <p:cNvSpPr>
            <a:spLocks noChangeArrowheads="1"/>
          </p:cNvSpPr>
          <p:nvPr/>
        </p:nvSpPr>
        <p:spPr bwMode="auto">
          <a:xfrm>
            <a:off x="5489575"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0" name="Oval 229"/>
          <p:cNvSpPr>
            <a:spLocks noChangeArrowheads="1"/>
          </p:cNvSpPr>
          <p:nvPr/>
        </p:nvSpPr>
        <p:spPr bwMode="auto">
          <a:xfrm>
            <a:off x="3219450"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1" name="Oval 230"/>
          <p:cNvSpPr>
            <a:spLocks noChangeArrowheads="1"/>
          </p:cNvSpPr>
          <p:nvPr/>
        </p:nvSpPr>
        <p:spPr bwMode="auto">
          <a:xfrm>
            <a:off x="3786188" y="1927225"/>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2" name="Oval 231"/>
          <p:cNvSpPr>
            <a:spLocks noChangeArrowheads="1"/>
          </p:cNvSpPr>
          <p:nvPr/>
        </p:nvSpPr>
        <p:spPr bwMode="auto">
          <a:xfrm>
            <a:off x="4354513"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3" name="Oval 232"/>
          <p:cNvSpPr>
            <a:spLocks noChangeArrowheads="1"/>
          </p:cNvSpPr>
          <p:nvPr/>
        </p:nvSpPr>
        <p:spPr bwMode="auto">
          <a:xfrm>
            <a:off x="4921250" y="1927225"/>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4" name="Oval 233"/>
          <p:cNvSpPr>
            <a:spLocks noChangeArrowheads="1"/>
          </p:cNvSpPr>
          <p:nvPr/>
        </p:nvSpPr>
        <p:spPr bwMode="auto">
          <a:xfrm>
            <a:off x="5489575"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5" name="Oval 234"/>
          <p:cNvSpPr>
            <a:spLocks noChangeArrowheads="1"/>
          </p:cNvSpPr>
          <p:nvPr/>
        </p:nvSpPr>
        <p:spPr bwMode="auto">
          <a:xfrm>
            <a:off x="3219450"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6" name="Oval 235"/>
          <p:cNvSpPr>
            <a:spLocks noChangeArrowheads="1"/>
          </p:cNvSpPr>
          <p:nvPr/>
        </p:nvSpPr>
        <p:spPr bwMode="auto">
          <a:xfrm>
            <a:off x="3786188" y="246380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7" name="Oval 236"/>
          <p:cNvSpPr>
            <a:spLocks noChangeArrowheads="1"/>
          </p:cNvSpPr>
          <p:nvPr/>
        </p:nvSpPr>
        <p:spPr bwMode="auto">
          <a:xfrm>
            <a:off x="4354513"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8" name="Oval 237"/>
          <p:cNvSpPr>
            <a:spLocks noChangeArrowheads="1"/>
          </p:cNvSpPr>
          <p:nvPr/>
        </p:nvSpPr>
        <p:spPr bwMode="auto">
          <a:xfrm>
            <a:off x="4921250" y="246380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9" name="Oval 238"/>
          <p:cNvSpPr>
            <a:spLocks noChangeArrowheads="1"/>
          </p:cNvSpPr>
          <p:nvPr/>
        </p:nvSpPr>
        <p:spPr bwMode="auto">
          <a:xfrm>
            <a:off x="5489575"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 name="Oval 214"/>
          <p:cNvSpPr>
            <a:spLocks noChangeArrowheads="1"/>
          </p:cNvSpPr>
          <p:nvPr/>
        </p:nvSpPr>
        <p:spPr bwMode="auto">
          <a:xfrm>
            <a:off x="3216275"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3" name="Oval 215"/>
          <p:cNvSpPr>
            <a:spLocks noChangeArrowheads="1"/>
          </p:cNvSpPr>
          <p:nvPr/>
        </p:nvSpPr>
        <p:spPr bwMode="auto">
          <a:xfrm>
            <a:off x="3783013" y="308768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4" name="Oval 216"/>
          <p:cNvSpPr>
            <a:spLocks noChangeArrowheads="1"/>
          </p:cNvSpPr>
          <p:nvPr/>
        </p:nvSpPr>
        <p:spPr bwMode="auto">
          <a:xfrm>
            <a:off x="4351338"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5" name="Oval 217"/>
          <p:cNvSpPr>
            <a:spLocks noChangeArrowheads="1"/>
          </p:cNvSpPr>
          <p:nvPr/>
        </p:nvSpPr>
        <p:spPr bwMode="auto">
          <a:xfrm>
            <a:off x="4918075" y="308768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6" name="Oval 218"/>
          <p:cNvSpPr>
            <a:spLocks noChangeArrowheads="1"/>
          </p:cNvSpPr>
          <p:nvPr/>
        </p:nvSpPr>
        <p:spPr bwMode="auto">
          <a:xfrm>
            <a:off x="5486400"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 name="Oval 219"/>
          <p:cNvSpPr>
            <a:spLocks noChangeArrowheads="1"/>
          </p:cNvSpPr>
          <p:nvPr/>
        </p:nvSpPr>
        <p:spPr bwMode="auto">
          <a:xfrm>
            <a:off x="3216275"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8" name="Oval 220"/>
          <p:cNvSpPr>
            <a:spLocks noChangeArrowheads="1"/>
          </p:cNvSpPr>
          <p:nvPr/>
        </p:nvSpPr>
        <p:spPr bwMode="auto">
          <a:xfrm>
            <a:off x="3783013" y="3622675"/>
            <a:ext cx="398462"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9" name="Oval 221"/>
          <p:cNvSpPr>
            <a:spLocks noChangeArrowheads="1"/>
          </p:cNvSpPr>
          <p:nvPr/>
        </p:nvSpPr>
        <p:spPr bwMode="auto">
          <a:xfrm>
            <a:off x="4351338"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0" name="Oval 222"/>
          <p:cNvSpPr>
            <a:spLocks noChangeArrowheads="1"/>
          </p:cNvSpPr>
          <p:nvPr/>
        </p:nvSpPr>
        <p:spPr bwMode="auto">
          <a:xfrm>
            <a:off x="4918075" y="3622675"/>
            <a:ext cx="398463"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1" name="Oval 223"/>
          <p:cNvSpPr>
            <a:spLocks noChangeArrowheads="1"/>
          </p:cNvSpPr>
          <p:nvPr/>
        </p:nvSpPr>
        <p:spPr bwMode="auto">
          <a:xfrm>
            <a:off x="5486400" y="3622675"/>
            <a:ext cx="396875" cy="373063"/>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2" name="Oval 224"/>
          <p:cNvSpPr>
            <a:spLocks noChangeArrowheads="1"/>
          </p:cNvSpPr>
          <p:nvPr/>
        </p:nvSpPr>
        <p:spPr bwMode="auto">
          <a:xfrm>
            <a:off x="3216275"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3" name="Oval 225"/>
          <p:cNvSpPr>
            <a:spLocks noChangeArrowheads="1"/>
          </p:cNvSpPr>
          <p:nvPr/>
        </p:nvSpPr>
        <p:spPr bwMode="auto">
          <a:xfrm>
            <a:off x="3783013" y="4156075"/>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4" name="Oval 226"/>
          <p:cNvSpPr>
            <a:spLocks noChangeArrowheads="1"/>
          </p:cNvSpPr>
          <p:nvPr/>
        </p:nvSpPr>
        <p:spPr bwMode="auto">
          <a:xfrm>
            <a:off x="4351338"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5" name="Oval 227"/>
          <p:cNvSpPr>
            <a:spLocks noChangeArrowheads="1"/>
          </p:cNvSpPr>
          <p:nvPr/>
        </p:nvSpPr>
        <p:spPr bwMode="auto">
          <a:xfrm>
            <a:off x="4918075" y="4156075"/>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6" name="Oval 228"/>
          <p:cNvSpPr>
            <a:spLocks noChangeArrowheads="1"/>
          </p:cNvSpPr>
          <p:nvPr/>
        </p:nvSpPr>
        <p:spPr bwMode="auto">
          <a:xfrm>
            <a:off x="5486400" y="4156075"/>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7" name="Oval 229"/>
          <p:cNvSpPr>
            <a:spLocks noChangeArrowheads="1"/>
          </p:cNvSpPr>
          <p:nvPr/>
        </p:nvSpPr>
        <p:spPr bwMode="auto">
          <a:xfrm>
            <a:off x="3216275"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8" name="Oval 230"/>
          <p:cNvSpPr>
            <a:spLocks noChangeArrowheads="1"/>
          </p:cNvSpPr>
          <p:nvPr/>
        </p:nvSpPr>
        <p:spPr bwMode="auto">
          <a:xfrm>
            <a:off x="3783013" y="4691063"/>
            <a:ext cx="398462"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9" name="Oval 231"/>
          <p:cNvSpPr>
            <a:spLocks noChangeArrowheads="1"/>
          </p:cNvSpPr>
          <p:nvPr/>
        </p:nvSpPr>
        <p:spPr bwMode="auto">
          <a:xfrm>
            <a:off x="4351338"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0" name="Oval 232"/>
          <p:cNvSpPr>
            <a:spLocks noChangeArrowheads="1"/>
          </p:cNvSpPr>
          <p:nvPr/>
        </p:nvSpPr>
        <p:spPr bwMode="auto">
          <a:xfrm>
            <a:off x="4918075" y="4691063"/>
            <a:ext cx="398463"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1" name="Oval 233"/>
          <p:cNvSpPr>
            <a:spLocks noChangeArrowheads="1"/>
          </p:cNvSpPr>
          <p:nvPr/>
        </p:nvSpPr>
        <p:spPr bwMode="auto">
          <a:xfrm>
            <a:off x="5486400" y="4691063"/>
            <a:ext cx="396875" cy="373062"/>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2" name="Oval 234"/>
          <p:cNvSpPr>
            <a:spLocks noChangeArrowheads="1"/>
          </p:cNvSpPr>
          <p:nvPr/>
        </p:nvSpPr>
        <p:spPr bwMode="auto">
          <a:xfrm>
            <a:off x="3216275"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3" name="Oval 235"/>
          <p:cNvSpPr>
            <a:spLocks noChangeArrowheads="1"/>
          </p:cNvSpPr>
          <p:nvPr/>
        </p:nvSpPr>
        <p:spPr bwMode="auto">
          <a:xfrm>
            <a:off x="3783013" y="522763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4" name="Oval 236"/>
          <p:cNvSpPr>
            <a:spLocks noChangeArrowheads="1"/>
          </p:cNvSpPr>
          <p:nvPr/>
        </p:nvSpPr>
        <p:spPr bwMode="auto">
          <a:xfrm>
            <a:off x="4351338"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5" name="Oval 237"/>
          <p:cNvSpPr>
            <a:spLocks noChangeArrowheads="1"/>
          </p:cNvSpPr>
          <p:nvPr/>
        </p:nvSpPr>
        <p:spPr bwMode="auto">
          <a:xfrm>
            <a:off x="4918075" y="522763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6" name="Oval 238"/>
          <p:cNvSpPr>
            <a:spLocks noChangeArrowheads="1"/>
          </p:cNvSpPr>
          <p:nvPr/>
        </p:nvSpPr>
        <p:spPr bwMode="auto">
          <a:xfrm>
            <a:off x="5486400" y="5227638"/>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7" name="Oval 214"/>
          <p:cNvSpPr>
            <a:spLocks noChangeArrowheads="1"/>
          </p:cNvSpPr>
          <p:nvPr/>
        </p:nvSpPr>
        <p:spPr bwMode="auto">
          <a:xfrm>
            <a:off x="249238"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8" name="Oval 215"/>
          <p:cNvSpPr>
            <a:spLocks noChangeArrowheads="1"/>
          </p:cNvSpPr>
          <p:nvPr/>
        </p:nvSpPr>
        <p:spPr bwMode="auto">
          <a:xfrm>
            <a:off x="815975" y="3206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9" name="Oval 216"/>
          <p:cNvSpPr>
            <a:spLocks noChangeArrowheads="1"/>
          </p:cNvSpPr>
          <p:nvPr/>
        </p:nvSpPr>
        <p:spPr bwMode="auto">
          <a:xfrm>
            <a:off x="1384300"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0" name="Oval 217"/>
          <p:cNvSpPr>
            <a:spLocks noChangeArrowheads="1"/>
          </p:cNvSpPr>
          <p:nvPr/>
        </p:nvSpPr>
        <p:spPr bwMode="auto">
          <a:xfrm>
            <a:off x="1951038" y="3206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1" name="Oval 218"/>
          <p:cNvSpPr>
            <a:spLocks noChangeArrowheads="1"/>
          </p:cNvSpPr>
          <p:nvPr/>
        </p:nvSpPr>
        <p:spPr bwMode="auto">
          <a:xfrm>
            <a:off x="2519363"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0" name="Oval 219"/>
          <p:cNvSpPr>
            <a:spLocks noChangeArrowheads="1"/>
          </p:cNvSpPr>
          <p:nvPr/>
        </p:nvSpPr>
        <p:spPr bwMode="auto">
          <a:xfrm>
            <a:off x="249238"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1" name="Oval 220"/>
          <p:cNvSpPr>
            <a:spLocks noChangeArrowheads="1"/>
          </p:cNvSpPr>
          <p:nvPr/>
        </p:nvSpPr>
        <p:spPr bwMode="auto">
          <a:xfrm>
            <a:off x="815975" y="85566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2" name="Oval 221"/>
          <p:cNvSpPr>
            <a:spLocks noChangeArrowheads="1"/>
          </p:cNvSpPr>
          <p:nvPr/>
        </p:nvSpPr>
        <p:spPr bwMode="auto">
          <a:xfrm>
            <a:off x="1384300"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3" name="Oval 222"/>
          <p:cNvSpPr>
            <a:spLocks noChangeArrowheads="1"/>
          </p:cNvSpPr>
          <p:nvPr/>
        </p:nvSpPr>
        <p:spPr bwMode="auto">
          <a:xfrm>
            <a:off x="1951038" y="85566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4" name="Oval 223"/>
          <p:cNvSpPr>
            <a:spLocks noChangeArrowheads="1"/>
          </p:cNvSpPr>
          <p:nvPr/>
        </p:nvSpPr>
        <p:spPr bwMode="auto">
          <a:xfrm>
            <a:off x="2519363"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5" name="Oval 224"/>
          <p:cNvSpPr>
            <a:spLocks noChangeArrowheads="1"/>
          </p:cNvSpPr>
          <p:nvPr/>
        </p:nvSpPr>
        <p:spPr bwMode="auto">
          <a:xfrm>
            <a:off x="249238"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6" name="Oval 225"/>
          <p:cNvSpPr>
            <a:spLocks noChangeArrowheads="1"/>
          </p:cNvSpPr>
          <p:nvPr/>
        </p:nvSpPr>
        <p:spPr bwMode="auto">
          <a:xfrm>
            <a:off x="815975" y="138906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7" name="Oval 226"/>
          <p:cNvSpPr>
            <a:spLocks noChangeArrowheads="1"/>
          </p:cNvSpPr>
          <p:nvPr/>
        </p:nvSpPr>
        <p:spPr bwMode="auto">
          <a:xfrm>
            <a:off x="1384300"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8" name="Oval 227"/>
          <p:cNvSpPr>
            <a:spLocks noChangeArrowheads="1"/>
          </p:cNvSpPr>
          <p:nvPr/>
        </p:nvSpPr>
        <p:spPr bwMode="auto">
          <a:xfrm>
            <a:off x="1951038" y="138906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9" name="Oval 228"/>
          <p:cNvSpPr>
            <a:spLocks noChangeArrowheads="1"/>
          </p:cNvSpPr>
          <p:nvPr/>
        </p:nvSpPr>
        <p:spPr bwMode="auto">
          <a:xfrm>
            <a:off x="2519363"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0" name="Oval 229"/>
          <p:cNvSpPr>
            <a:spLocks noChangeArrowheads="1"/>
          </p:cNvSpPr>
          <p:nvPr/>
        </p:nvSpPr>
        <p:spPr bwMode="auto">
          <a:xfrm>
            <a:off x="249238"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1" name="Oval 230"/>
          <p:cNvSpPr>
            <a:spLocks noChangeArrowheads="1"/>
          </p:cNvSpPr>
          <p:nvPr/>
        </p:nvSpPr>
        <p:spPr bwMode="auto">
          <a:xfrm>
            <a:off x="815975" y="192405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2" name="Oval 231"/>
          <p:cNvSpPr>
            <a:spLocks noChangeArrowheads="1"/>
          </p:cNvSpPr>
          <p:nvPr/>
        </p:nvSpPr>
        <p:spPr bwMode="auto">
          <a:xfrm>
            <a:off x="1384300"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3" name="Oval 232"/>
          <p:cNvSpPr>
            <a:spLocks noChangeArrowheads="1"/>
          </p:cNvSpPr>
          <p:nvPr/>
        </p:nvSpPr>
        <p:spPr bwMode="auto">
          <a:xfrm>
            <a:off x="1951038" y="192405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4" name="Oval 233"/>
          <p:cNvSpPr>
            <a:spLocks noChangeArrowheads="1"/>
          </p:cNvSpPr>
          <p:nvPr/>
        </p:nvSpPr>
        <p:spPr bwMode="auto">
          <a:xfrm>
            <a:off x="2519363"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5" name="Oval 234"/>
          <p:cNvSpPr>
            <a:spLocks noChangeArrowheads="1"/>
          </p:cNvSpPr>
          <p:nvPr/>
        </p:nvSpPr>
        <p:spPr bwMode="auto">
          <a:xfrm>
            <a:off x="249238"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8" name="Oval 235"/>
          <p:cNvSpPr>
            <a:spLocks noChangeArrowheads="1"/>
          </p:cNvSpPr>
          <p:nvPr/>
        </p:nvSpPr>
        <p:spPr bwMode="auto">
          <a:xfrm>
            <a:off x="815975" y="24606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9" name="Oval 236"/>
          <p:cNvSpPr>
            <a:spLocks noChangeArrowheads="1"/>
          </p:cNvSpPr>
          <p:nvPr/>
        </p:nvSpPr>
        <p:spPr bwMode="auto">
          <a:xfrm>
            <a:off x="1384300"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4" name="Oval 237"/>
          <p:cNvSpPr>
            <a:spLocks noChangeArrowheads="1"/>
          </p:cNvSpPr>
          <p:nvPr/>
        </p:nvSpPr>
        <p:spPr bwMode="auto">
          <a:xfrm>
            <a:off x="1951038" y="24606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5" name="Oval 238"/>
          <p:cNvSpPr>
            <a:spLocks noChangeArrowheads="1"/>
          </p:cNvSpPr>
          <p:nvPr/>
        </p:nvSpPr>
        <p:spPr bwMode="auto">
          <a:xfrm>
            <a:off x="2519363"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6" name="Oval 214"/>
          <p:cNvSpPr>
            <a:spLocks noChangeArrowheads="1"/>
          </p:cNvSpPr>
          <p:nvPr/>
        </p:nvSpPr>
        <p:spPr bwMode="auto">
          <a:xfrm>
            <a:off x="246063"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7" name="Oval 215"/>
          <p:cNvSpPr>
            <a:spLocks noChangeArrowheads="1"/>
          </p:cNvSpPr>
          <p:nvPr/>
        </p:nvSpPr>
        <p:spPr bwMode="auto">
          <a:xfrm>
            <a:off x="812800" y="30956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8" name="Oval 216"/>
          <p:cNvSpPr>
            <a:spLocks noChangeArrowheads="1"/>
          </p:cNvSpPr>
          <p:nvPr/>
        </p:nvSpPr>
        <p:spPr bwMode="auto">
          <a:xfrm>
            <a:off x="1381125"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9" name="Oval 217"/>
          <p:cNvSpPr>
            <a:spLocks noChangeArrowheads="1"/>
          </p:cNvSpPr>
          <p:nvPr/>
        </p:nvSpPr>
        <p:spPr bwMode="auto">
          <a:xfrm>
            <a:off x="1947863" y="30956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0" name="Oval 218"/>
          <p:cNvSpPr>
            <a:spLocks noChangeArrowheads="1"/>
          </p:cNvSpPr>
          <p:nvPr/>
        </p:nvSpPr>
        <p:spPr bwMode="auto">
          <a:xfrm>
            <a:off x="2516188"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1" name="Oval 219"/>
          <p:cNvSpPr>
            <a:spLocks noChangeArrowheads="1"/>
          </p:cNvSpPr>
          <p:nvPr/>
        </p:nvSpPr>
        <p:spPr bwMode="auto">
          <a:xfrm>
            <a:off x="246063" y="36306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2" name="Oval 220"/>
          <p:cNvSpPr>
            <a:spLocks noChangeArrowheads="1"/>
          </p:cNvSpPr>
          <p:nvPr/>
        </p:nvSpPr>
        <p:spPr bwMode="auto">
          <a:xfrm>
            <a:off x="812800" y="363061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3" name="Oval 221"/>
          <p:cNvSpPr>
            <a:spLocks noChangeArrowheads="1"/>
          </p:cNvSpPr>
          <p:nvPr/>
        </p:nvSpPr>
        <p:spPr bwMode="auto">
          <a:xfrm>
            <a:off x="1381125" y="36306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4" name="Oval 222"/>
          <p:cNvSpPr>
            <a:spLocks noChangeArrowheads="1"/>
          </p:cNvSpPr>
          <p:nvPr/>
        </p:nvSpPr>
        <p:spPr bwMode="auto">
          <a:xfrm>
            <a:off x="1947863" y="363061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5" name="Oval 223"/>
          <p:cNvSpPr>
            <a:spLocks noChangeArrowheads="1"/>
          </p:cNvSpPr>
          <p:nvPr/>
        </p:nvSpPr>
        <p:spPr bwMode="auto">
          <a:xfrm>
            <a:off x="2516188" y="363061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46" name="Oval 224"/>
          <p:cNvSpPr>
            <a:spLocks noChangeArrowheads="1"/>
          </p:cNvSpPr>
          <p:nvPr/>
        </p:nvSpPr>
        <p:spPr bwMode="auto">
          <a:xfrm>
            <a:off x="246063" y="41640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7" name="Oval 225"/>
          <p:cNvSpPr>
            <a:spLocks noChangeArrowheads="1"/>
          </p:cNvSpPr>
          <p:nvPr/>
        </p:nvSpPr>
        <p:spPr bwMode="auto">
          <a:xfrm>
            <a:off x="812800" y="416401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8" name="Oval 226"/>
          <p:cNvSpPr>
            <a:spLocks noChangeArrowheads="1"/>
          </p:cNvSpPr>
          <p:nvPr/>
        </p:nvSpPr>
        <p:spPr bwMode="auto">
          <a:xfrm>
            <a:off x="1381125" y="41640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9" name="Oval 227"/>
          <p:cNvSpPr>
            <a:spLocks noChangeArrowheads="1"/>
          </p:cNvSpPr>
          <p:nvPr/>
        </p:nvSpPr>
        <p:spPr bwMode="auto">
          <a:xfrm>
            <a:off x="1947863" y="416401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0" name="Oval 228"/>
          <p:cNvSpPr>
            <a:spLocks noChangeArrowheads="1"/>
          </p:cNvSpPr>
          <p:nvPr/>
        </p:nvSpPr>
        <p:spPr bwMode="auto">
          <a:xfrm>
            <a:off x="2516188" y="4164013"/>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1" name="Oval 229"/>
          <p:cNvSpPr>
            <a:spLocks noChangeArrowheads="1"/>
          </p:cNvSpPr>
          <p:nvPr/>
        </p:nvSpPr>
        <p:spPr bwMode="auto">
          <a:xfrm>
            <a:off x="246063" y="46990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2" name="Oval 230"/>
          <p:cNvSpPr>
            <a:spLocks noChangeArrowheads="1"/>
          </p:cNvSpPr>
          <p:nvPr/>
        </p:nvSpPr>
        <p:spPr bwMode="auto">
          <a:xfrm>
            <a:off x="812800" y="469900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3" name="Oval 231"/>
          <p:cNvSpPr>
            <a:spLocks noChangeArrowheads="1"/>
          </p:cNvSpPr>
          <p:nvPr/>
        </p:nvSpPr>
        <p:spPr bwMode="auto">
          <a:xfrm>
            <a:off x="1381125" y="46990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4" name="Oval 232"/>
          <p:cNvSpPr>
            <a:spLocks noChangeArrowheads="1"/>
          </p:cNvSpPr>
          <p:nvPr/>
        </p:nvSpPr>
        <p:spPr bwMode="auto">
          <a:xfrm>
            <a:off x="1947863" y="469900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5" name="Oval 233"/>
          <p:cNvSpPr>
            <a:spLocks noChangeArrowheads="1"/>
          </p:cNvSpPr>
          <p:nvPr/>
        </p:nvSpPr>
        <p:spPr bwMode="auto">
          <a:xfrm>
            <a:off x="2516188" y="4699000"/>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6" name="Oval 234"/>
          <p:cNvSpPr>
            <a:spLocks noChangeArrowheads="1"/>
          </p:cNvSpPr>
          <p:nvPr/>
        </p:nvSpPr>
        <p:spPr bwMode="auto">
          <a:xfrm>
            <a:off x="246063" y="52355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7" name="Oval 235"/>
          <p:cNvSpPr>
            <a:spLocks noChangeArrowheads="1"/>
          </p:cNvSpPr>
          <p:nvPr/>
        </p:nvSpPr>
        <p:spPr bwMode="auto">
          <a:xfrm>
            <a:off x="812800" y="52355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8" name="Oval 236"/>
          <p:cNvSpPr>
            <a:spLocks noChangeArrowheads="1"/>
          </p:cNvSpPr>
          <p:nvPr/>
        </p:nvSpPr>
        <p:spPr bwMode="auto">
          <a:xfrm>
            <a:off x="1381125" y="52355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9" name="Oval 237"/>
          <p:cNvSpPr>
            <a:spLocks noChangeArrowheads="1"/>
          </p:cNvSpPr>
          <p:nvPr/>
        </p:nvSpPr>
        <p:spPr bwMode="auto">
          <a:xfrm>
            <a:off x="1947863" y="52355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60" name="Oval 238"/>
          <p:cNvSpPr>
            <a:spLocks noChangeArrowheads="1"/>
          </p:cNvSpPr>
          <p:nvPr/>
        </p:nvSpPr>
        <p:spPr bwMode="auto">
          <a:xfrm>
            <a:off x="2516188" y="52355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30" name="Oval 214"/>
          <p:cNvSpPr>
            <a:spLocks noChangeArrowheads="1"/>
          </p:cNvSpPr>
          <p:nvPr/>
        </p:nvSpPr>
        <p:spPr bwMode="auto">
          <a:xfrm>
            <a:off x="3209925"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1" name="Oval 215"/>
          <p:cNvSpPr>
            <a:spLocks noChangeArrowheads="1"/>
          </p:cNvSpPr>
          <p:nvPr/>
        </p:nvSpPr>
        <p:spPr bwMode="auto">
          <a:xfrm>
            <a:off x="3776663" y="333375"/>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2" name="Oval 216"/>
          <p:cNvSpPr>
            <a:spLocks noChangeArrowheads="1"/>
          </p:cNvSpPr>
          <p:nvPr/>
        </p:nvSpPr>
        <p:spPr bwMode="auto">
          <a:xfrm>
            <a:off x="4344988"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3" name="Oval 217"/>
          <p:cNvSpPr>
            <a:spLocks noChangeArrowheads="1"/>
          </p:cNvSpPr>
          <p:nvPr/>
        </p:nvSpPr>
        <p:spPr bwMode="auto">
          <a:xfrm>
            <a:off x="4911725" y="333375"/>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1" name="Oval 218"/>
          <p:cNvSpPr>
            <a:spLocks noChangeArrowheads="1"/>
          </p:cNvSpPr>
          <p:nvPr/>
        </p:nvSpPr>
        <p:spPr bwMode="auto">
          <a:xfrm>
            <a:off x="5480050"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2" name="Oval 219"/>
          <p:cNvSpPr>
            <a:spLocks noChangeArrowheads="1"/>
          </p:cNvSpPr>
          <p:nvPr/>
        </p:nvSpPr>
        <p:spPr bwMode="auto">
          <a:xfrm>
            <a:off x="3209925"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3" name="Oval 220"/>
          <p:cNvSpPr>
            <a:spLocks noChangeArrowheads="1"/>
          </p:cNvSpPr>
          <p:nvPr/>
        </p:nvSpPr>
        <p:spPr bwMode="auto">
          <a:xfrm>
            <a:off x="3776663" y="868363"/>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4" name="Oval 221"/>
          <p:cNvSpPr>
            <a:spLocks noChangeArrowheads="1"/>
          </p:cNvSpPr>
          <p:nvPr/>
        </p:nvSpPr>
        <p:spPr bwMode="auto">
          <a:xfrm>
            <a:off x="4344988"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5" name="Oval 222"/>
          <p:cNvSpPr>
            <a:spLocks noChangeArrowheads="1"/>
          </p:cNvSpPr>
          <p:nvPr/>
        </p:nvSpPr>
        <p:spPr bwMode="auto">
          <a:xfrm>
            <a:off x="4911725" y="868363"/>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6" name="Oval 223"/>
          <p:cNvSpPr>
            <a:spLocks noChangeArrowheads="1"/>
          </p:cNvSpPr>
          <p:nvPr/>
        </p:nvSpPr>
        <p:spPr bwMode="auto">
          <a:xfrm>
            <a:off x="5480050"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7" name="Oval 224"/>
          <p:cNvSpPr>
            <a:spLocks noChangeArrowheads="1"/>
          </p:cNvSpPr>
          <p:nvPr/>
        </p:nvSpPr>
        <p:spPr bwMode="auto">
          <a:xfrm>
            <a:off x="3209925"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8" name="Oval 225"/>
          <p:cNvSpPr>
            <a:spLocks noChangeArrowheads="1"/>
          </p:cNvSpPr>
          <p:nvPr/>
        </p:nvSpPr>
        <p:spPr bwMode="auto">
          <a:xfrm>
            <a:off x="3776663" y="1401763"/>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9" name="Oval 226"/>
          <p:cNvSpPr>
            <a:spLocks noChangeArrowheads="1"/>
          </p:cNvSpPr>
          <p:nvPr/>
        </p:nvSpPr>
        <p:spPr bwMode="auto">
          <a:xfrm>
            <a:off x="4344988"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0" name="Oval 227"/>
          <p:cNvSpPr>
            <a:spLocks noChangeArrowheads="1"/>
          </p:cNvSpPr>
          <p:nvPr/>
        </p:nvSpPr>
        <p:spPr bwMode="auto">
          <a:xfrm>
            <a:off x="4911725" y="1401763"/>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1" name="Oval 228"/>
          <p:cNvSpPr>
            <a:spLocks noChangeArrowheads="1"/>
          </p:cNvSpPr>
          <p:nvPr/>
        </p:nvSpPr>
        <p:spPr bwMode="auto">
          <a:xfrm>
            <a:off x="5480050"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2" name="Oval 229"/>
          <p:cNvSpPr>
            <a:spLocks noChangeArrowheads="1"/>
          </p:cNvSpPr>
          <p:nvPr/>
        </p:nvSpPr>
        <p:spPr bwMode="auto">
          <a:xfrm>
            <a:off x="3209925"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3" name="Oval 230"/>
          <p:cNvSpPr>
            <a:spLocks noChangeArrowheads="1"/>
          </p:cNvSpPr>
          <p:nvPr/>
        </p:nvSpPr>
        <p:spPr bwMode="auto">
          <a:xfrm>
            <a:off x="3776663" y="1936750"/>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4" name="Oval 231"/>
          <p:cNvSpPr>
            <a:spLocks noChangeArrowheads="1"/>
          </p:cNvSpPr>
          <p:nvPr/>
        </p:nvSpPr>
        <p:spPr bwMode="auto">
          <a:xfrm>
            <a:off x="4344988"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5" name="Oval 232"/>
          <p:cNvSpPr>
            <a:spLocks noChangeArrowheads="1"/>
          </p:cNvSpPr>
          <p:nvPr/>
        </p:nvSpPr>
        <p:spPr bwMode="auto">
          <a:xfrm>
            <a:off x="4911725" y="1936750"/>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6" name="Oval 233"/>
          <p:cNvSpPr>
            <a:spLocks noChangeArrowheads="1"/>
          </p:cNvSpPr>
          <p:nvPr/>
        </p:nvSpPr>
        <p:spPr bwMode="auto">
          <a:xfrm>
            <a:off x="5480050"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7" name="Oval 234"/>
          <p:cNvSpPr>
            <a:spLocks noChangeArrowheads="1"/>
          </p:cNvSpPr>
          <p:nvPr/>
        </p:nvSpPr>
        <p:spPr bwMode="auto">
          <a:xfrm>
            <a:off x="3209925"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8" name="Oval 235"/>
          <p:cNvSpPr>
            <a:spLocks noChangeArrowheads="1"/>
          </p:cNvSpPr>
          <p:nvPr/>
        </p:nvSpPr>
        <p:spPr bwMode="auto">
          <a:xfrm>
            <a:off x="3776663" y="2473325"/>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9" name="Oval 236"/>
          <p:cNvSpPr>
            <a:spLocks noChangeArrowheads="1"/>
          </p:cNvSpPr>
          <p:nvPr/>
        </p:nvSpPr>
        <p:spPr bwMode="auto">
          <a:xfrm>
            <a:off x="4344988"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0" name="Oval 237"/>
          <p:cNvSpPr>
            <a:spLocks noChangeArrowheads="1"/>
          </p:cNvSpPr>
          <p:nvPr/>
        </p:nvSpPr>
        <p:spPr bwMode="auto">
          <a:xfrm>
            <a:off x="4911725" y="2473325"/>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1" name="Oval 238"/>
          <p:cNvSpPr>
            <a:spLocks noChangeArrowheads="1"/>
          </p:cNvSpPr>
          <p:nvPr/>
        </p:nvSpPr>
        <p:spPr bwMode="auto">
          <a:xfrm>
            <a:off x="5480050"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2" name="Oval 214"/>
          <p:cNvSpPr>
            <a:spLocks noChangeArrowheads="1"/>
          </p:cNvSpPr>
          <p:nvPr/>
        </p:nvSpPr>
        <p:spPr bwMode="auto">
          <a:xfrm>
            <a:off x="3206750"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3" name="Oval 215"/>
          <p:cNvSpPr>
            <a:spLocks noChangeArrowheads="1"/>
          </p:cNvSpPr>
          <p:nvPr/>
        </p:nvSpPr>
        <p:spPr bwMode="auto">
          <a:xfrm>
            <a:off x="3773488" y="3097213"/>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4" name="Oval 216"/>
          <p:cNvSpPr>
            <a:spLocks noChangeArrowheads="1"/>
          </p:cNvSpPr>
          <p:nvPr/>
        </p:nvSpPr>
        <p:spPr bwMode="auto">
          <a:xfrm>
            <a:off x="4341813"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5" name="Oval 217"/>
          <p:cNvSpPr>
            <a:spLocks noChangeArrowheads="1"/>
          </p:cNvSpPr>
          <p:nvPr/>
        </p:nvSpPr>
        <p:spPr bwMode="auto">
          <a:xfrm>
            <a:off x="4908550" y="3097213"/>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6" name="Oval 218"/>
          <p:cNvSpPr>
            <a:spLocks noChangeArrowheads="1"/>
          </p:cNvSpPr>
          <p:nvPr/>
        </p:nvSpPr>
        <p:spPr bwMode="auto">
          <a:xfrm>
            <a:off x="5476875"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7" name="Oval 219"/>
          <p:cNvSpPr>
            <a:spLocks noChangeArrowheads="1"/>
          </p:cNvSpPr>
          <p:nvPr/>
        </p:nvSpPr>
        <p:spPr bwMode="auto">
          <a:xfrm>
            <a:off x="3206750" y="3632200"/>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8" name="Oval 220"/>
          <p:cNvSpPr>
            <a:spLocks noChangeArrowheads="1"/>
          </p:cNvSpPr>
          <p:nvPr/>
        </p:nvSpPr>
        <p:spPr bwMode="auto">
          <a:xfrm>
            <a:off x="3773488" y="3632200"/>
            <a:ext cx="398462"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9" name="Oval 221"/>
          <p:cNvSpPr>
            <a:spLocks noChangeArrowheads="1"/>
          </p:cNvSpPr>
          <p:nvPr/>
        </p:nvSpPr>
        <p:spPr bwMode="auto">
          <a:xfrm>
            <a:off x="4341813" y="3632200"/>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90" name="Oval 222"/>
          <p:cNvSpPr>
            <a:spLocks noChangeArrowheads="1"/>
          </p:cNvSpPr>
          <p:nvPr/>
        </p:nvSpPr>
        <p:spPr bwMode="auto">
          <a:xfrm>
            <a:off x="4908550" y="3632200"/>
            <a:ext cx="398463"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91" name="Oval 223"/>
          <p:cNvSpPr>
            <a:spLocks noChangeArrowheads="1"/>
          </p:cNvSpPr>
          <p:nvPr/>
        </p:nvSpPr>
        <p:spPr bwMode="auto">
          <a:xfrm>
            <a:off x="5476875" y="3632200"/>
            <a:ext cx="396875" cy="373063"/>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0" name="Oval 224"/>
          <p:cNvSpPr>
            <a:spLocks noChangeArrowheads="1"/>
          </p:cNvSpPr>
          <p:nvPr/>
        </p:nvSpPr>
        <p:spPr bwMode="auto">
          <a:xfrm>
            <a:off x="3206750" y="41656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1" name="Oval 225"/>
          <p:cNvSpPr>
            <a:spLocks noChangeArrowheads="1"/>
          </p:cNvSpPr>
          <p:nvPr/>
        </p:nvSpPr>
        <p:spPr bwMode="auto">
          <a:xfrm>
            <a:off x="3773488" y="4165600"/>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2" name="Oval 226"/>
          <p:cNvSpPr>
            <a:spLocks noChangeArrowheads="1"/>
          </p:cNvSpPr>
          <p:nvPr/>
        </p:nvSpPr>
        <p:spPr bwMode="auto">
          <a:xfrm>
            <a:off x="4341813" y="41656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3" name="Oval 227"/>
          <p:cNvSpPr>
            <a:spLocks noChangeArrowheads="1"/>
          </p:cNvSpPr>
          <p:nvPr/>
        </p:nvSpPr>
        <p:spPr bwMode="auto">
          <a:xfrm>
            <a:off x="4908550" y="4165600"/>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4" name="Oval 228"/>
          <p:cNvSpPr>
            <a:spLocks noChangeArrowheads="1"/>
          </p:cNvSpPr>
          <p:nvPr/>
        </p:nvSpPr>
        <p:spPr bwMode="auto">
          <a:xfrm>
            <a:off x="5476875" y="4165600"/>
            <a:ext cx="396875" cy="374650"/>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5" name="Oval 229"/>
          <p:cNvSpPr>
            <a:spLocks noChangeArrowheads="1"/>
          </p:cNvSpPr>
          <p:nvPr/>
        </p:nvSpPr>
        <p:spPr bwMode="auto">
          <a:xfrm>
            <a:off x="3206750" y="470058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7" name="Oval 230"/>
          <p:cNvSpPr>
            <a:spLocks noChangeArrowheads="1"/>
          </p:cNvSpPr>
          <p:nvPr/>
        </p:nvSpPr>
        <p:spPr bwMode="auto">
          <a:xfrm>
            <a:off x="3773488" y="4700588"/>
            <a:ext cx="398462"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8" name="Oval 231"/>
          <p:cNvSpPr>
            <a:spLocks noChangeArrowheads="1"/>
          </p:cNvSpPr>
          <p:nvPr/>
        </p:nvSpPr>
        <p:spPr bwMode="auto">
          <a:xfrm>
            <a:off x="4341813" y="470058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9" name="Oval 232"/>
          <p:cNvSpPr>
            <a:spLocks noChangeArrowheads="1"/>
          </p:cNvSpPr>
          <p:nvPr/>
        </p:nvSpPr>
        <p:spPr bwMode="auto">
          <a:xfrm>
            <a:off x="4908550" y="4700588"/>
            <a:ext cx="398463"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0" name="Oval 233"/>
          <p:cNvSpPr>
            <a:spLocks noChangeArrowheads="1"/>
          </p:cNvSpPr>
          <p:nvPr/>
        </p:nvSpPr>
        <p:spPr bwMode="auto">
          <a:xfrm>
            <a:off x="5476875" y="4700588"/>
            <a:ext cx="396875" cy="373062"/>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1" name="Oval 234"/>
          <p:cNvSpPr>
            <a:spLocks noChangeArrowheads="1"/>
          </p:cNvSpPr>
          <p:nvPr/>
        </p:nvSpPr>
        <p:spPr bwMode="auto">
          <a:xfrm>
            <a:off x="3206750" y="523716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2" name="Oval 235"/>
          <p:cNvSpPr>
            <a:spLocks noChangeArrowheads="1"/>
          </p:cNvSpPr>
          <p:nvPr/>
        </p:nvSpPr>
        <p:spPr bwMode="auto">
          <a:xfrm>
            <a:off x="3773488" y="5237163"/>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3" name="Oval 236"/>
          <p:cNvSpPr>
            <a:spLocks noChangeArrowheads="1"/>
          </p:cNvSpPr>
          <p:nvPr/>
        </p:nvSpPr>
        <p:spPr bwMode="auto">
          <a:xfrm>
            <a:off x="4341813" y="523716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4" name="Oval 237"/>
          <p:cNvSpPr>
            <a:spLocks noChangeArrowheads="1"/>
          </p:cNvSpPr>
          <p:nvPr/>
        </p:nvSpPr>
        <p:spPr bwMode="auto">
          <a:xfrm>
            <a:off x="4908550" y="5237163"/>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5" name="Oval 238"/>
          <p:cNvSpPr>
            <a:spLocks noChangeArrowheads="1"/>
          </p:cNvSpPr>
          <p:nvPr/>
        </p:nvSpPr>
        <p:spPr bwMode="auto">
          <a:xfrm>
            <a:off x="5476875" y="5237163"/>
            <a:ext cx="396875" cy="374650"/>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6" name="Oval 214"/>
          <p:cNvSpPr>
            <a:spLocks noChangeArrowheads="1"/>
          </p:cNvSpPr>
          <p:nvPr/>
        </p:nvSpPr>
        <p:spPr bwMode="auto">
          <a:xfrm>
            <a:off x="239713"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7" name="Oval 215"/>
          <p:cNvSpPr>
            <a:spLocks noChangeArrowheads="1"/>
          </p:cNvSpPr>
          <p:nvPr/>
        </p:nvSpPr>
        <p:spPr bwMode="auto">
          <a:xfrm>
            <a:off x="806450" y="33020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8" name="Oval 216"/>
          <p:cNvSpPr>
            <a:spLocks noChangeArrowheads="1"/>
          </p:cNvSpPr>
          <p:nvPr/>
        </p:nvSpPr>
        <p:spPr bwMode="auto">
          <a:xfrm>
            <a:off x="1374775"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9" name="Oval 217"/>
          <p:cNvSpPr>
            <a:spLocks noChangeArrowheads="1"/>
          </p:cNvSpPr>
          <p:nvPr/>
        </p:nvSpPr>
        <p:spPr bwMode="auto">
          <a:xfrm>
            <a:off x="1941513" y="33020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0" name="Oval 218"/>
          <p:cNvSpPr>
            <a:spLocks noChangeArrowheads="1"/>
          </p:cNvSpPr>
          <p:nvPr/>
        </p:nvSpPr>
        <p:spPr bwMode="auto">
          <a:xfrm>
            <a:off x="2509838"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1" name="Oval 219"/>
          <p:cNvSpPr>
            <a:spLocks noChangeArrowheads="1"/>
          </p:cNvSpPr>
          <p:nvPr/>
        </p:nvSpPr>
        <p:spPr bwMode="auto">
          <a:xfrm>
            <a:off x="239713"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2" name="Oval 220"/>
          <p:cNvSpPr>
            <a:spLocks noChangeArrowheads="1"/>
          </p:cNvSpPr>
          <p:nvPr/>
        </p:nvSpPr>
        <p:spPr bwMode="auto">
          <a:xfrm>
            <a:off x="806450" y="865188"/>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3" name="Oval 221"/>
          <p:cNvSpPr>
            <a:spLocks noChangeArrowheads="1"/>
          </p:cNvSpPr>
          <p:nvPr/>
        </p:nvSpPr>
        <p:spPr bwMode="auto">
          <a:xfrm>
            <a:off x="1374775"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4" name="Oval 222"/>
          <p:cNvSpPr>
            <a:spLocks noChangeArrowheads="1"/>
          </p:cNvSpPr>
          <p:nvPr/>
        </p:nvSpPr>
        <p:spPr bwMode="auto">
          <a:xfrm>
            <a:off x="1941513" y="865188"/>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5" name="Oval 223"/>
          <p:cNvSpPr>
            <a:spLocks noChangeArrowheads="1"/>
          </p:cNvSpPr>
          <p:nvPr/>
        </p:nvSpPr>
        <p:spPr bwMode="auto">
          <a:xfrm>
            <a:off x="2509838"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6" name="Oval 224"/>
          <p:cNvSpPr>
            <a:spLocks noChangeArrowheads="1"/>
          </p:cNvSpPr>
          <p:nvPr/>
        </p:nvSpPr>
        <p:spPr bwMode="auto">
          <a:xfrm>
            <a:off x="239713"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7" name="Oval 225"/>
          <p:cNvSpPr>
            <a:spLocks noChangeArrowheads="1"/>
          </p:cNvSpPr>
          <p:nvPr/>
        </p:nvSpPr>
        <p:spPr bwMode="auto">
          <a:xfrm>
            <a:off x="806450" y="1398588"/>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8" name="Oval 226"/>
          <p:cNvSpPr>
            <a:spLocks noChangeArrowheads="1"/>
          </p:cNvSpPr>
          <p:nvPr/>
        </p:nvSpPr>
        <p:spPr bwMode="auto">
          <a:xfrm>
            <a:off x="1374775"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9" name="Oval 227"/>
          <p:cNvSpPr>
            <a:spLocks noChangeArrowheads="1"/>
          </p:cNvSpPr>
          <p:nvPr/>
        </p:nvSpPr>
        <p:spPr bwMode="auto">
          <a:xfrm>
            <a:off x="1941513" y="1398588"/>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30" name="Oval 228"/>
          <p:cNvSpPr>
            <a:spLocks noChangeArrowheads="1"/>
          </p:cNvSpPr>
          <p:nvPr/>
        </p:nvSpPr>
        <p:spPr bwMode="auto">
          <a:xfrm>
            <a:off x="2509838"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31" name="Oval 229"/>
          <p:cNvSpPr>
            <a:spLocks noChangeArrowheads="1"/>
          </p:cNvSpPr>
          <p:nvPr/>
        </p:nvSpPr>
        <p:spPr bwMode="auto">
          <a:xfrm>
            <a:off x="239713"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6" name="Oval 230"/>
          <p:cNvSpPr>
            <a:spLocks noChangeArrowheads="1"/>
          </p:cNvSpPr>
          <p:nvPr/>
        </p:nvSpPr>
        <p:spPr bwMode="auto">
          <a:xfrm>
            <a:off x="806450" y="1933575"/>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7" name="Oval 231"/>
          <p:cNvSpPr>
            <a:spLocks noChangeArrowheads="1"/>
          </p:cNvSpPr>
          <p:nvPr/>
        </p:nvSpPr>
        <p:spPr bwMode="auto">
          <a:xfrm>
            <a:off x="1374775"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8" name="Oval 232"/>
          <p:cNvSpPr>
            <a:spLocks noChangeArrowheads="1"/>
          </p:cNvSpPr>
          <p:nvPr/>
        </p:nvSpPr>
        <p:spPr bwMode="auto">
          <a:xfrm>
            <a:off x="1941513" y="1933575"/>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9" name="Oval 233"/>
          <p:cNvSpPr>
            <a:spLocks noChangeArrowheads="1"/>
          </p:cNvSpPr>
          <p:nvPr/>
        </p:nvSpPr>
        <p:spPr bwMode="auto">
          <a:xfrm>
            <a:off x="2509838"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0" name="Oval 234"/>
          <p:cNvSpPr>
            <a:spLocks noChangeArrowheads="1"/>
          </p:cNvSpPr>
          <p:nvPr/>
        </p:nvSpPr>
        <p:spPr bwMode="auto">
          <a:xfrm>
            <a:off x="239713"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1" name="Oval 235"/>
          <p:cNvSpPr>
            <a:spLocks noChangeArrowheads="1"/>
          </p:cNvSpPr>
          <p:nvPr/>
        </p:nvSpPr>
        <p:spPr bwMode="auto">
          <a:xfrm>
            <a:off x="806450" y="247015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2" name="Oval 236"/>
          <p:cNvSpPr>
            <a:spLocks noChangeArrowheads="1"/>
          </p:cNvSpPr>
          <p:nvPr/>
        </p:nvSpPr>
        <p:spPr bwMode="auto">
          <a:xfrm>
            <a:off x="1374775"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3" name="Oval 237"/>
          <p:cNvSpPr>
            <a:spLocks noChangeArrowheads="1"/>
          </p:cNvSpPr>
          <p:nvPr/>
        </p:nvSpPr>
        <p:spPr bwMode="auto">
          <a:xfrm>
            <a:off x="1941513" y="247015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4" name="Oval 238"/>
          <p:cNvSpPr>
            <a:spLocks noChangeArrowheads="1"/>
          </p:cNvSpPr>
          <p:nvPr/>
        </p:nvSpPr>
        <p:spPr bwMode="auto">
          <a:xfrm>
            <a:off x="2509838"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5" name="Oval 214"/>
          <p:cNvSpPr>
            <a:spLocks noChangeArrowheads="1"/>
          </p:cNvSpPr>
          <p:nvPr/>
        </p:nvSpPr>
        <p:spPr bwMode="auto">
          <a:xfrm>
            <a:off x="236538"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6" name="Oval 215"/>
          <p:cNvSpPr>
            <a:spLocks noChangeArrowheads="1"/>
          </p:cNvSpPr>
          <p:nvPr/>
        </p:nvSpPr>
        <p:spPr bwMode="auto">
          <a:xfrm>
            <a:off x="803275" y="310515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0" name="Oval 216"/>
          <p:cNvSpPr>
            <a:spLocks noChangeArrowheads="1"/>
          </p:cNvSpPr>
          <p:nvPr/>
        </p:nvSpPr>
        <p:spPr bwMode="auto">
          <a:xfrm>
            <a:off x="1371600"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1" name="Oval 217"/>
          <p:cNvSpPr>
            <a:spLocks noChangeArrowheads="1"/>
          </p:cNvSpPr>
          <p:nvPr/>
        </p:nvSpPr>
        <p:spPr bwMode="auto">
          <a:xfrm>
            <a:off x="1938338" y="310515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2" name="Oval 218"/>
          <p:cNvSpPr>
            <a:spLocks noChangeArrowheads="1"/>
          </p:cNvSpPr>
          <p:nvPr/>
        </p:nvSpPr>
        <p:spPr bwMode="auto">
          <a:xfrm>
            <a:off x="2506663"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3" name="Oval 219"/>
          <p:cNvSpPr>
            <a:spLocks noChangeArrowheads="1"/>
          </p:cNvSpPr>
          <p:nvPr/>
        </p:nvSpPr>
        <p:spPr bwMode="auto">
          <a:xfrm>
            <a:off x="236538" y="364013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4" name="Oval 220"/>
          <p:cNvSpPr>
            <a:spLocks noChangeArrowheads="1"/>
          </p:cNvSpPr>
          <p:nvPr/>
        </p:nvSpPr>
        <p:spPr bwMode="auto">
          <a:xfrm>
            <a:off x="803275" y="3640138"/>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5" name="Oval 221"/>
          <p:cNvSpPr>
            <a:spLocks noChangeArrowheads="1"/>
          </p:cNvSpPr>
          <p:nvPr/>
        </p:nvSpPr>
        <p:spPr bwMode="auto">
          <a:xfrm>
            <a:off x="1371600" y="364013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6" name="Oval 222"/>
          <p:cNvSpPr>
            <a:spLocks noChangeArrowheads="1"/>
          </p:cNvSpPr>
          <p:nvPr/>
        </p:nvSpPr>
        <p:spPr bwMode="auto">
          <a:xfrm>
            <a:off x="1938338" y="3640138"/>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7" name="Oval 223"/>
          <p:cNvSpPr>
            <a:spLocks noChangeArrowheads="1"/>
          </p:cNvSpPr>
          <p:nvPr/>
        </p:nvSpPr>
        <p:spPr bwMode="auto">
          <a:xfrm>
            <a:off x="2506663" y="364013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8" name="Oval 224"/>
          <p:cNvSpPr>
            <a:spLocks noChangeArrowheads="1"/>
          </p:cNvSpPr>
          <p:nvPr/>
        </p:nvSpPr>
        <p:spPr bwMode="auto">
          <a:xfrm>
            <a:off x="236538" y="417353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9" name="Oval 225"/>
          <p:cNvSpPr>
            <a:spLocks noChangeArrowheads="1"/>
          </p:cNvSpPr>
          <p:nvPr/>
        </p:nvSpPr>
        <p:spPr bwMode="auto">
          <a:xfrm>
            <a:off x="803275" y="4173538"/>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0" name="Oval 226"/>
          <p:cNvSpPr>
            <a:spLocks noChangeArrowheads="1"/>
          </p:cNvSpPr>
          <p:nvPr/>
        </p:nvSpPr>
        <p:spPr bwMode="auto">
          <a:xfrm>
            <a:off x="1371600" y="417353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1" name="Oval 227"/>
          <p:cNvSpPr>
            <a:spLocks noChangeArrowheads="1"/>
          </p:cNvSpPr>
          <p:nvPr/>
        </p:nvSpPr>
        <p:spPr bwMode="auto">
          <a:xfrm>
            <a:off x="1938338" y="4173538"/>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2" name="Oval 228"/>
          <p:cNvSpPr>
            <a:spLocks noChangeArrowheads="1"/>
          </p:cNvSpPr>
          <p:nvPr/>
        </p:nvSpPr>
        <p:spPr bwMode="auto">
          <a:xfrm>
            <a:off x="2506663" y="4173538"/>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3" name="Oval 229"/>
          <p:cNvSpPr>
            <a:spLocks noChangeArrowheads="1"/>
          </p:cNvSpPr>
          <p:nvPr/>
        </p:nvSpPr>
        <p:spPr bwMode="auto">
          <a:xfrm>
            <a:off x="236538" y="470852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4" name="Oval 230"/>
          <p:cNvSpPr>
            <a:spLocks noChangeArrowheads="1"/>
          </p:cNvSpPr>
          <p:nvPr/>
        </p:nvSpPr>
        <p:spPr bwMode="auto">
          <a:xfrm>
            <a:off x="803275" y="4708525"/>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5" name="Oval 231"/>
          <p:cNvSpPr>
            <a:spLocks noChangeArrowheads="1"/>
          </p:cNvSpPr>
          <p:nvPr/>
        </p:nvSpPr>
        <p:spPr bwMode="auto">
          <a:xfrm>
            <a:off x="1371600" y="470852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6" name="Oval 232"/>
          <p:cNvSpPr>
            <a:spLocks noChangeArrowheads="1"/>
          </p:cNvSpPr>
          <p:nvPr/>
        </p:nvSpPr>
        <p:spPr bwMode="auto">
          <a:xfrm>
            <a:off x="1938338" y="4708525"/>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7" name="Oval 233"/>
          <p:cNvSpPr>
            <a:spLocks noChangeArrowheads="1"/>
          </p:cNvSpPr>
          <p:nvPr/>
        </p:nvSpPr>
        <p:spPr bwMode="auto">
          <a:xfrm>
            <a:off x="2506663" y="4708525"/>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2" name="Oval 234"/>
          <p:cNvSpPr>
            <a:spLocks noChangeArrowheads="1"/>
          </p:cNvSpPr>
          <p:nvPr/>
        </p:nvSpPr>
        <p:spPr bwMode="auto">
          <a:xfrm>
            <a:off x="236538" y="52451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3" name="Oval 235"/>
          <p:cNvSpPr>
            <a:spLocks noChangeArrowheads="1"/>
          </p:cNvSpPr>
          <p:nvPr/>
        </p:nvSpPr>
        <p:spPr bwMode="auto">
          <a:xfrm>
            <a:off x="803275" y="524510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4" name="Oval 236"/>
          <p:cNvSpPr>
            <a:spLocks noChangeArrowheads="1"/>
          </p:cNvSpPr>
          <p:nvPr/>
        </p:nvSpPr>
        <p:spPr bwMode="auto">
          <a:xfrm>
            <a:off x="1371600" y="52451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5" name="Oval 237"/>
          <p:cNvSpPr>
            <a:spLocks noChangeArrowheads="1"/>
          </p:cNvSpPr>
          <p:nvPr/>
        </p:nvSpPr>
        <p:spPr bwMode="auto">
          <a:xfrm>
            <a:off x="1938338" y="524510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6" name="Oval 238"/>
          <p:cNvSpPr>
            <a:spLocks noChangeArrowheads="1"/>
          </p:cNvSpPr>
          <p:nvPr/>
        </p:nvSpPr>
        <p:spPr bwMode="auto">
          <a:xfrm>
            <a:off x="2506663" y="52451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Tree>
    <p:extLst>
      <p:ext uri="{BB962C8B-B14F-4D97-AF65-F5344CB8AC3E}">
        <p14:creationId xmlns:p14="http://schemas.microsoft.com/office/powerpoint/2010/main" val="309754547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2"/>
          <p:cNvSpPr>
            <a:spLocks noChangeArrowheads="1"/>
          </p:cNvSpPr>
          <p:nvPr/>
        </p:nvSpPr>
        <p:spPr bwMode="auto">
          <a:xfrm>
            <a:off x="6238875" y="182563"/>
            <a:ext cx="2838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a:solidFill>
                  <a:srgbClr val="00FF00"/>
                </a:solidFill>
                <a:latin typeface="Calibri" pitchFamily="34" charset="0"/>
                <a:cs typeface="Arial" charset="0"/>
              </a:rPr>
              <a:t>observe limits</a:t>
            </a:r>
          </a:p>
        </p:txBody>
      </p:sp>
      <p:sp>
        <p:nvSpPr>
          <p:cNvPr id="28675" name="Rectangle 112"/>
          <p:cNvSpPr>
            <a:spLocks noChangeArrowheads="1"/>
          </p:cNvSpPr>
          <p:nvPr/>
        </p:nvSpPr>
        <p:spPr bwMode="auto">
          <a:xfrm>
            <a:off x="5486400" y="5116513"/>
            <a:ext cx="3552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a:solidFill>
                  <a:srgbClr val="FF0000"/>
                </a:solidFill>
                <a:latin typeface="Calibri" pitchFamily="34" charset="0"/>
              </a:rPr>
              <a:t>abstinence</a:t>
            </a:r>
            <a:endParaRPr lang="en-US" sz="3600">
              <a:solidFill>
                <a:srgbClr val="FF0000"/>
              </a:solidFill>
            </a:endParaRPr>
          </a:p>
        </p:txBody>
      </p:sp>
      <p:sp>
        <p:nvSpPr>
          <p:cNvPr id="28676" name="Rectangle 112"/>
          <p:cNvSpPr>
            <a:spLocks noChangeArrowheads="1"/>
          </p:cNvSpPr>
          <p:nvPr/>
        </p:nvSpPr>
        <p:spPr bwMode="auto">
          <a:xfrm>
            <a:off x="6257925" y="2963863"/>
            <a:ext cx="2838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a:solidFill>
                  <a:srgbClr val="FABE00"/>
                </a:solidFill>
                <a:latin typeface="Calibri" pitchFamily="34" charset="0"/>
              </a:rPr>
              <a:t>decrease </a:t>
            </a:r>
            <a:br>
              <a:rPr lang="en-US" sz="3600" b="1">
                <a:solidFill>
                  <a:srgbClr val="FABE00"/>
                </a:solidFill>
                <a:latin typeface="Calibri" pitchFamily="34" charset="0"/>
              </a:rPr>
            </a:br>
            <a:r>
              <a:rPr lang="en-US" sz="3600" b="1">
                <a:solidFill>
                  <a:srgbClr val="FABE00"/>
                </a:solidFill>
                <a:latin typeface="Calibri" pitchFamily="34" charset="0"/>
              </a:rPr>
              <a:t>or stop</a:t>
            </a:r>
            <a:endParaRPr lang="en-US" sz="3600" b="1">
              <a:solidFill>
                <a:srgbClr val="FABE00"/>
              </a:solidFill>
              <a:latin typeface="Calibri" pitchFamily="34" charset="0"/>
              <a:cs typeface="Arial" charset="0"/>
            </a:endParaRPr>
          </a:p>
        </p:txBody>
      </p:sp>
      <p:sp>
        <p:nvSpPr>
          <p:cNvPr id="215" name="Oval 214"/>
          <p:cNvSpPr>
            <a:spLocks noChangeArrowheads="1"/>
          </p:cNvSpPr>
          <p:nvPr/>
        </p:nvSpPr>
        <p:spPr bwMode="auto">
          <a:xfrm>
            <a:off x="3219450"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6" name="Oval 215"/>
          <p:cNvSpPr>
            <a:spLocks noChangeArrowheads="1"/>
          </p:cNvSpPr>
          <p:nvPr/>
        </p:nvSpPr>
        <p:spPr bwMode="auto">
          <a:xfrm>
            <a:off x="3786188" y="32385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7" name="Oval 216"/>
          <p:cNvSpPr>
            <a:spLocks noChangeArrowheads="1"/>
          </p:cNvSpPr>
          <p:nvPr/>
        </p:nvSpPr>
        <p:spPr bwMode="auto">
          <a:xfrm>
            <a:off x="4354513"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8" name="Oval 217"/>
          <p:cNvSpPr>
            <a:spLocks noChangeArrowheads="1"/>
          </p:cNvSpPr>
          <p:nvPr/>
        </p:nvSpPr>
        <p:spPr bwMode="auto">
          <a:xfrm>
            <a:off x="4921250" y="32385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9" name="Oval 218"/>
          <p:cNvSpPr>
            <a:spLocks noChangeArrowheads="1"/>
          </p:cNvSpPr>
          <p:nvPr/>
        </p:nvSpPr>
        <p:spPr bwMode="auto">
          <a:xfrm>
            <a:off x="5489575"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0" name="Oval 219"/>
          <p:cNvSpPr>
            <a:spLocks noChangeArrowheads="1"/>
          </p:cNvSpPr>
          <p:nvPr/>
        </p:nvSpPr>
        <p:spPr bwMode="auto">
          <a:xfrm>
            <a:off x="3219450"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1" name="Oval 220"/>
          <p:cNvSpPr>
            <a:spLocks noChangeArrowheads="1"/>
          </p:cNvSpPr>
          <p:nvPr/>
        </p:nvSpPr>
        <p:spPr bwMode="auto">
          <a:xfrm>
            <a:off x="3786188" y="858838"/>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2" name="Oval 221"/>
          <p:cNvSpPr>
            <a:spLocks noChangeArrowheads="1"/>
          </p:cNvSpPr>
          <p:nvPr/>
        </p:nvSpPr>
        <p:spPr bwMode="auto">
          <a:xfrm>
            <a:off x="4354513"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3" name="Oval 222"/>
          <p:cNvSpPr>
            <a:spLocks noChangeArrowheads="1"/>
          </p:cNvSpPr>
          <p:nvPr/>
        </p:nvSpPr>
        <p:spPr bwMode="auto">
          <a:xfrm>
            <a:off x="4921250" y="858838"/>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4" name="Oval 223"/>
          <p:cNvSpPr>
            <a:spLocks noChangeArrowheads="1"/>
          </p:cNvSpPr>
          <p:nvPr/>
        </p:nvSpPr>
        <p:spPr bwMode="auto">
          <a:xfrm>
            <a:off x="5489575"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5" name="Oval 224"/>
          <p:cNvSpPr>
            <a:spLocks noChangeArrowheads="1"/>
          </p:cNvSpPr>
          <p:nvPr/>
        </p:nvSpPr>
        <p:spPr bwMode="auto">
          <a:xfrm>
            <a:off x="3219450"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6" name="Oval 225"/>
          <p:cNvSpPr>
            <a:spLocks noChangeArrowheads="1"/>
          </p:cNvSpPr>
          <p:nvPr/>
        </p:nvSpPr>
        <p:spPr bwMode="auto">
          <a:xfrm>
            <a:off x="3786188" y="1392238"/>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7" name="Oval 226"/>
          <p:cNvSpPr>
            <a:spLocks noChangeArrowheads="1"/>
          </p:cNvSpPr>
          <p:nvPr/>
        </p:nvSpPr>
        <p:spPr bwMode="auto">
          <a:xfrm>
            <a:off x="4354513"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8" name="Oval 227"/>
          <p:cNvSpPr>
            <a:spLocks noChangeArrowheads="1"/>
          </p:cNvSpPr>
          <p:nvPr/>
        </p:nvSpPr>
        <p:spPr bwMode="auto">
          <a:xfrm>
            <a:off x="4921250" y="1392238"/>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9" name="Oval 228"/>
          <p:cNvSpPr>
            <a:spLocks noChangeArrowheads="1"/>
          </p:cNvSpPr>
          <p:nvPr/>
        </p:nvSpPr>
        <p:spPr bwMode="auto">
          <a:xfrm>
            <a:off x="5489575"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0" name="Oval 229"/>
          <p:cNvSpPr>
            <a:spLocks noChangeArrowheads="1"/>
          </p:cNvSpPr>
          <p:nvPr/>
        </p:nvSpPr>
        <p:spPr bwMode="auto">
          <a:xfrm>
            <a:off x="3219450"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1" name="Oval 230"/>
          <p:cNvSpPr>
            <a:spLocks noChangeArrowheads="1"/>
          </p:cNvSpPr>
          <p:nvPr/>
        </p:nvSpPr>
        <p:spPr bwMode="auto">
          <a:xfrm>
            <a:off x="3786188" y="1927225"/>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2" name="Oval 231"/>
          <p:cNvSpPr>
            <a:spLocks noChangeArrowheads="1"/>
          </p:cNvSpPr>
          <p:nvPr/>
        </p:nvSpPr>
        <p:spPr bwMode="auto">
          <a:xfrm>
            <a:off x="4354513"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3" name="Oval 232"/>
          <p:cNvSpPr>
            <a:spLocks noChangeArrowheads="1"/>
          </p:cNvSpPr>
          <p:nvPr/>
        </p:nvSpPr>
        <p:spPr bwMode="auto">
          <a:xfrm>
            <a:off x="4921250" y="1927225"/>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4" name="Oval 233"/>
          <p:cNvSpPr>
            <a:spLocks noChangeArrowheads="1"/>
          </p:cNvSpPr>
          <p:nvPr/>
        </p:nvSpPr>
        <p:spPr bwMode="auto">
          <a:xfrm>
            <a:off x="5489575"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5" name="Oval 234"/>
          <p:cNvSpPr>
            <a:spLocks noChangeArrowheads="1"/>
          </p:cNvSpPr>
          <p:nvPr/>
        </p:nvSpPr>
        <p:spPr bwMode="auto">
          <a:xfrm>
            <a:off x="3219450"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6" name="Oval 235"/>
          <p:cNvSpPr>
            <a:spLocks noChangeArrowheads="1"/>
          </p:cNvSpPr>
          <p:nvPr/>
        </p:nvSpPr>
        <p:spPr bwMode="auto">
          <a:xfrm>
            <a:off x="3786188" y="246380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7" name="Oval 236"/>
          <p:cNvSpPr>
            <a:spLocks noChangeArrowheads="1"/>
          </p:cNvSpPr>
          <p:nvPr/>
        </p:nvSpPr>
        <p:spPr bwMode="auto">
          <a:xfrm>
            <a:off x="4354513"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8" name="Oval 237"/>
          <p:cNvSpPr>
            <a:spLocks noChangeArrowheads="1"/>
          </p:cNvSpPr>
          <p:nvPr/>
        </p:nvSpPr>
        <p:spPr bwMode="auto">
          <a:xfrm>
            <a:off x="4921250" y="246380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9" name="Oval 238"/>
          <p:cNvSpPr>
            <a:spLocks noChangeArrowheads="1"/>
          </p:cNvSpPr>
          <p:nvPr/>
        </p:nvSpPr>
        <p:spPr bwMode="auto">
          <a:xfrm>
            <a:off x="5489575"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 name="Oval 214"/>
          <p:cNvSpPr>
            <a:spLocks noChangeArrowheads="1"/>
          </p:cNvSpPr>
          <p:nvPr/>
        </p:nvSpPr>
        <p:spPr bwMode="auto">
          <a:xfrm>
            <a:off x="3216275"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3" name="Oval 215"/>
          <p:cNvSpPr>
            <a:spLocks noChangeArrowheads="1"/>
          </p:cNvSpPr>
          <p:nvPr/>
        </p:nvSpPr>
        <p:spPr bwMode="auto">
          <a:xfrm>
            <a:off x="3783013" y="308768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4" name="Oval 216"/>
          <p:cNvSpPr>
            <a:spLocks noChangeArrowheads="1"/>
          </p:cNvSpPr>
          <p:nvPr/>
        </p:nvSpPr>
        <p:spPr bwMode="auto">
          <a:xfrm>
            <a:off x="4351338"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5" name="Oval 217"/>
          <p:cNvSpPr>
            <a:spLocks noChangeArrowheads="1"/>
          </p:cNvSpPr>
          <p:nvPr/>
        </p:nvSpPr>
        <p:spPr bwMode="auto">
          <a:xfrm>
            <a:off x="4918075" y="308768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6" name="Oval 218"/>
          <p:cNvSpPr>
            <a:spLocks noChangeArrowheads="1"/>
          </p:cNvSpPr>
          <p:nvPr/>
        </p:nvSpPr>
        <p:spPr bwMode="auto">
          <a:xfrm>
            <a:off x="5486400"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 name="Oval 219"/>
          <p:cNvSpPr>
            <a:spLocks noChangeArrowheads="1"/>
          </p:cNvSpPr>
          <p:nvPr/>
        </p:nvSpPr>
        <p:spPr bwMode="auto">
          <a:xfrm>
            <a:off x="3216275"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8" name="Oval 220"/>
          <p:cNvSpPr>
            <a:spLocks noChangeArrowheads="1"/>
          </p:cNvSpPr>
          <p:nvPr/>
        </p:nvSpPr>
        <p:spPr bwMode="auto">
          <a:xfrm>
            <a:off x="3783013" y="3622675"/>
            <a:ext cx="398462"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9" name="Oval 221"/>
          <p:cNvSpPr>
            <a:spLocks noChangeArrowheads="1"/>
          </p:cNvSpPr>
          <p:nvPr/>
        </p:nvSpPr>
        <p:spPr bwMode="auto">
          <a:xfrm>
            <a:off x="4351338"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0" name="Oval 222"/>
          <p:cNvSpPr>
            <a:spLocks noChangeArrowheads="1"/>
          </p:cNvSpPr>
          <p:nvPr/>
        </p:nvSpPr>
        <p:spPr bwMode="auto">
          <a:xfrm>
            <a:off x="4918075" y="3622675"/>
            <a:ext cx="398463"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1" name="Oval 223"/>
          <p:cNvSpPr>
            <a:spLocks noChangeArrowheads="1"/>
          </p:cNvSpPr>
          <p:nvPr/>
        </p:nvSpPr>
        <p:spPr bwMode="auto">
          <a:xfrm>
            <a:off x="5486400" y="3622675"/>
            <a:ext cx="396875" cy="373063"/>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2" name="Oval 224"/>
          <p:cNvSpPr>
            <a:spLocks noChangeArrowheads="1"/>
          </p:cNvSpPr>
          <p:nvPr/>
        </p:nvSpPr>
        <p:spPr bwMode="auto">
          <a:xfrm>
            <a:off x="3216275"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3" name="Oval 225"/>
          <p:cNvSpPr>
            <a:spLocks noChangeArrowheads="1"/>
          </p:cNvSpPr>
          <p:nvPr/>
        </p:nvSpPr>
        <p:spPr bwMode="auto">
          <a:xfrm>
            <a:off x="3783013" y="4156075"/>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4" name="Oval 226"/>
          <p:cNvSpPr>
            <a:spLocks noChangeArrowheads="1"/>
          </p:cNvSpPr>
          <p:nvPr/>
        </p:nvSpPr>
        <p:spPr bwMode="auto">
          <a:xfrm>
            <a:off x="4351338"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5" name="Oval 227"/>
          <p:cNvSpPr>
            <a:spLocks noChangeArrowheads="1"/>
          </p:cNvSpPr>
          <p:nvPr/>
        </p:nvSpPr>
        <p:spPr bwMode="auto">
          <a:xfrm>
            <a:off x="4918075" y="4156075"/>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6" name="Oval 228"/>
          <p:cNvSpPr>
            <a:spLocks noChangeArrowheads="1"/>
          </p:cNvSpPr>
          <p:nvPr/>
        </p:nvSpPr>
        <p:spPr bwMode="auto">
          <a:xfrm>
            <a:off x="5486400" y="4156075"/>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7" name="Oval 229"/>
          <p:cNvSpPr>
            <a:spLocks noChangeArrowheads="1"/>
          </p:cNvSpPr>
          <p:nvPr/>
        </p:nvSpPr>
        <p:spPr bwMode="auto">
          <a:xfrm>
            <a:off x="3216275"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8" name="Oval 230"/>
          <p:cNvSpPr>
            <a:spLocks noChangeArrowheads="1"/>
          </p:cNvSpPr>
          <p:nvPr/>
        </p:nvSpPr>
        <p:spPr bwMode="auto">
          <a:xfrm>
            <a:off x="3783013" y="4691063"/>
            <a:ext cx="398462"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9" name="Oval 231"/>
          <p:cNvSpPr>
            <a:spLocks noChangeArrowheads="1"/>
          </p:cNvSpPr>
          <p:nvPr/>
        </p:nvSpPr>
        <p:spPr bwMode="auto">
          <a:xfrm>
            <a:off x="4351338"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0" name="Oval 232"/>
          <p:cNvSpPr>
            <a:spLocks noChangeArrowheads="1"/>
          </p:cNvSpPr>
          <p:nvPr/>
        </p:nvSpPr>
        <p:spPr bwMode="auto">
          <a:xfrm>
            <a:off x="4918075" y="4691063"/>
            <a:ext cx="398463"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1" name="Oval 233"/>
          <p:cNvSpPr>
            <a:spLocks noChangeArrowheads="1"/>
          </p:cNvSpPr>
          <p:nvPr/>
        </p:nvSpPr>
        <p:spPr bwMode="auto">
          <a:xfrm>
            <a:off x="5486400" y="4691063"/>
            <a:ext cx="396875" cy="373062"/>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2" name="Oval 234"/>
          <p:cNvSpPr>
            <a:spLocks noChangeArrowheads="1"/>
          </p:cNvSpPr>
          <p:nvPr/>
        </p:nvSpPr>
        <p:spPr bwMode="auto">
          <a:xfrm>
            <a:off x="3216275"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3" name="Oval 235"/>
          <p:cNvSpPr>
            <a:spLocks noChangeArrowheads="1"/>
          </p:cNvSpPr>
          <p:nvPr/>
        </p:nvSpPr>
        <p:spPr bwMode="auto">
          <a:xfrm>
            <a:off x="3783013" y="522763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4" name="Oval 236"/>
          <p:cNvSpPr>
            <a:spLocks noChangeArrowheads="1"/>
          </p:cNvSpPr>
          <p:nvPr/>
        </p:nvSpPr>
        <p:spPr bwMode="auto">
          <a:xfrm>
            <a:off x="4351338"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5" name="Oval 237"/>
          <p:cNvSpPr>
            <a:spLocks noChangeArrowheads="1"/>
          </p:cNvSpPr>
          <p:nvPr/>
        </p:nvSpPr>
        <p:spPr bwMode="auto">
          <a:xfrm>
            <a:off x="4918075" y="522763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6" name="Oval 238"/>
          <p:cNvSpPr>
            <a:spLocks noChangeArrowheads="1"/>
          </p:cNvSpPr>
          <p:nvPr/>
        </p:nvSpPr>
        <p:spPr bwMode="auto">
          <a:xfrm>
            <a:off x="5486400" y="5227638"/>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7" name="Oval 214"/>
          <p:cNvSpPr>
            <a:spLocks noChangeArrowheads="1"/>
          </p:cNvSpPr>
          <p:nvPr/>
        </p:nvSpPr>
        <p:spPr bwMode="auto">
          <a:xfrm>
            <a:off x="249238"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8" name="Oval 215"/>
          <p:cNvSpPr>
            <a:spLocks noChangeArrowheads="1"/>
          </p:cNvSpPr>
          <p:nvPr/>
        </p:nvSpPr>
        <p:spPr bwMode="auto">
          <a:xfrm>
            <a:off x="815975" y="3206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9" name="Oval 216"/>
          <p:cNvSpPr>
            <a:spLocks noChangeArrowheads="1"/>
          </p:cNvSpPr>
          <p:nvPr/>
        </p:nvSpPr>
        <p:spPr bwMode="auto">
          <a:xfrm>
            <a:off x="1384300"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0" name="Oval 217"/>
          <p:cNvSpPr>
            <a:spLocks noChangeArrowheads="1"/>
          </p:cNvSpPr>
          <p:nvPr/>
        </p:nvSpPr>
        <p:spPr bwMode="auto">
          <a:xfrm>
            <a:off x="1951038" y="3206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1" name="Oval 218"/>
          <p:cNvSpPr>
            <a:spLocks noChangeArrowheads="1"/>
          </p:cNvSpPr>
          <p:nvPr/>
        </p:nvSpPr>
        <p:spPr bwMode="auto">
          <a:xfrm>
            <a:off x="2519363"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0" name="Oval 219"/>
          <p:cNvSpPr>
            <a:spLocks noChangeArrowheads="1"/>
          </p:cNvSpPr>
          <p:nvPr/>
        </p:nvSpPr>
        <p:spPr bwMode="auto">
          <a:xfrm>
            <a:off x="249238"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1" name="Oval 220"/>
          <p:cNvSpPr>
            <a:spLocks noChangeArrowheads="1"/>
          </p:cNvSpPr>
          <p:nvPr/>
        </p:nvSpPr>
        <p:spPr bwMode="auto">
          <a:xfrm>
            <a:off x="815975" y="85566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2" name="Oval 221"/>
          <p:cNvSpPr>
            <a:spLocks noChangeArrowheads="1"/>
          </p:cNvSpPr>
          <p:nvPr/>
        </p:nvSpPr>
        <p:spPr bwMode="auto">
          <a:xfrm>
            <a:off x="1384300"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3" name="Oval 222"/>
          <p:cNvSpPr>
            <a:spLocks noChangeArrowheads="1"/>
          </p:cNvSpPr>
          <p:nvPr/>
        </p:nvSpPr>
        <p:spPr bwMode="auto">
          <a:xfrm>
            <a:off x="1951038" y="85566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4" name="Oval 223"/>
          <p:cNvSpPr>
            <a:spLocks noChangeArrowheads="1"/>
          </p:cNvSpPr>
          <p:nvPr/>
        </p:nvSpPr>
        <p:spPr bwMode="auto">
          <a:xfrm>
            <a:off x="2519363"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5" name="Oval 224"/>
          <p:cNvSpPr>
            <a:spLocks noChangeArrowheads="1"/>
          </p:cNvSpPr>
          <p:nvPr/>
        </p:nvSpPr>
        <p:spPr bwMode="auto">
          <a:xfrm>
            <a:off x="249238"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6" name="Oval 225"/>
          <p:cNvSpPr>
            <a:spLocks noChangeArrowheads="1"/>
          </p:cNvSpPr>
          <p:nvPr/>
        </p:nvSpPr>
        <p:spPr bwMode="auto">
          <a:xfrm>
            <a:off x="815975" y="138906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7" name="Oval 226"/>
          <p:cNvSpPr>
            <a:spLocks noChangeArrowheads="1"/>
          </p:cNvSpPr>
          <p:nvPr/>
        </p:nvSpPr>
        <p:spPr bwMode="auto">
          <a:xfrm>
            <a:off x="1384300"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8" name="Oval 227"/>
          <p:cNvSpPr>
            <a:spLocks noChangeArrowheads="1"/>
          </p:cNvSpPr>
          <p:nvPr/>
        </p:nvSpPr>
        <p:spPr bwMode="auto">
          <a:xfrm>
            <a:off x="1951038" y="138906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9" name="Oval 228"/>
          <p:cNvSpPr>
            <a:spLocks noChangeArrowheads="1"/>
          </p:cNvSpPr>
          <p:nvPr/>
        </p:nvSpPr>
        <p:spPr bwMode="auto">
          <a:xfrm>
            <a:off x="2519363"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0" name="Oval 229"/>
          <p:cNvSpPr>
            <a:spLocks noChangeArrowheads="1"/>
          </p:cNvSpPr>
          <p:nvPr/>
        </p:nvSpPr>
        <p:spPr bwMode="auto">
          <a:xfrm>
            <a:off x="249238"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1" name="Oval 230"/>
          <p:cNvSpPr>
            <a:spLocks noChangeArrowheads="1"/>
          </p:cNvSpPr>
          <p:nvPr/>
        </p:nvSpPr>
        <p:spPr bwMode="auto">
          <a:xfrm>
            <a:off x="815975" y="192405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2" name="Oval 231"/>
          <p:cNvSpPr>
            <a:spLocks noChangeArrowheads="1"/>
          </p:cNvSpPr>
          <p:nvPr/>
        </p:nvSpPr>
        <p:spPr bwMode="auto">
          <a:xfrm>
            <a:off x="1384300"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3" name="Oval 232"/>
          <p:cNvSpPr>
            <a:spLocks noChangeArrowheads="1"/>
          </p:cNvSpPr>
          <p:nvPr/>
        </p:nvSpPr>
        <p:spPr bwMode="auto">
          <a:xfrm>
            <a:off x="1951038" y="192405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4" name="Oval 233"/>
          <p:cNvSpPr>
            <a:spLocks noChangeArrowheads="1"/>
          </p:cNvSpPr>
          <p:nvPr/>
        </p:nvSpPr>
        <p:spPr bwMode="auto">
          <a:xfrm>
            <a:off x="2519363"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5" name="Oval 234"/>
          <p:cNvSpPr>
            <a:spLocks noChangeArrowheads="1"/>
          </p:cNvSpPr>
          <p:nvPr/>
        </p:nvSpPr>
        <p:spPr bwMode="auto">
          <a:xfrm>
            <a:off x="249238"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8" name="Oval 235"/>
          <p:cNvSpPr>
            <a:spLocks noChangeArrowheads="1"/>
          </p:cNvSpPr>
          <p:nvPr/>
        </p:nvSpPr>
        <p:spPr bwMode="auto">
          <a:xfrm>
            <a:off x="815975" y="24606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9" name="Oval 236"/>
          <p:cNvSpPr>
            <a:spLocks noChangeArrowheads="1"/>
          </p:cNvSpPr>
          <p:nvPr/>
        </p:nvSpPr>
        <p:spPr bwMode="auto">
          <a:xfrm>
            <a:off x="1384300"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4" name="Oval 237"/>
          <p:cNvSpPr>
            <a:spLocks noChangeArrowheads="1"/>
          </p:cNvSpPr>
          <p:nvPr/>
        </p:nvSpPr>
        <p:spPr bwMode="auto">
          <a:xfrm>
            <a:off x="1951038" y="24606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5" name="Oval 238"/>
          <p:cNvSpPr>
            <a:spLocks noChangeArrowheads="1"/>
          </p:cNvSpPr>
          <p:nvPr/>
        </p:nvSpPr>
        <p:spPr bwMode="auto">
          <a:xfrm>
            <a:off x="2519363"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6" name="Oval 214"/>
          <p:cNvSpPr>
            <a:spLocks noChangeArrowheads="1"/>
          </p:cNvSpPr>
          <p:nvPr/>
        </p:nvSpPr>
        <p:spPr bwMode="auto">
          <a:xfrm>
            <a:off x="246063"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7" name="Oval 215"/>
          <p:cNvSpPr>
            <a:spLocks noChangeArrowheads="1"/>
          </p:cNvSpPr>
          <p:nvPr/>
        </p:nvSpPr>
        <p:spPr bwMode="auto">
          <a:xfrm>
            <a:off x="812800" y="30956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8" name="Oval 216"/>
          <p:cNvSpPr>
            <a:spLocks noChangeArrowheads="1"/>
          </p:cNvSpPr>
          <p:nvPr/>
        </p:nvSpPr>
        <p:spPr bwMode="auto">
          <a:xfrm>
            <a:off x="1381125"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9" name="Oval 217"/>
          <p:cNvSpPr>
            <a:spLocks noChangeArrowheads="1"/>
          </p:cNvSpPr>
          <p:nvPr/>
        </p:nvSpPr>
        <p:spPr bwMode="auto">
          <a:xfrm>
            <a:off x="1947863" y="30956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0" name="Oval 218"/>
          <p:cNvSpPr>
            <a:spLocks noChangeArrowheads="1"/>
          </p:cNvSpPr>
          <p:nvPr/>
        </p:nvSpPr>
        <p:spPr bwMode="auto">
          <a:xfrm>
            <a:off x="2516188"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1" name="Oval 219"/>
          <p:cNvSpPr>
            <a:spLocks noChangeArrowheads="1"/>
          </p:cNvSpPr>
          <p:nvPr/>
        </p:nvSpPr>
        <p:spPr bwMode="auto">
          <a:xfrm>
            <a:off x="246063" y="36306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2" name="Oval 220"/>
          <p:cNvSpPr>
            <a:spLocks noChangeArrowheads="1"/>
          </p:cNvSpPr>
          <p:nvPr/>
        </p:nvSpPr>
        <p:spPr bwMode="auto">
          <a:xfrm>
            <a:off x="812800" y="363061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3" name="Oval 221"/>
          <p:cNvSpPr>
            <a:spLocks noChangeArrowheads="1"/>
          </p:cNvSpPr>
          <p:nvPr/>
        </p:nvSpPr>
        <p:spPr bwMode="auto">
          <a:xfrm>
            <a:off x="1381125" y="36306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4" name="Oval 222"/>
          <p:cNvSpPr>
            <a:spLocks noChangeArrowheads="1"/>
          </p:cNvSpPr>
          <p:nvPr/>
        </p:nvSpPr>
        <p:spPr bwMode="auto">
          <a:xfrm>
            <a:off x="1947863" y="363061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5" name="Oval 223"/>
          <p:cNvSpPr>
            <a:spLocks noChangeArrowheads="1"/>
          </p:cNvSpPr>
          <p:nvPr/>
        </p:nvSpPr>
        <p:spPr bwMode="auto">
          <a:xfrm>
            <a:off x="2516188" y="363061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46" name="Oval 224"/>
          <p:cNvSpPr>
            <a:spLocks noChangeArrowheads="1"/>
          </p:cNvSpPr>
          <p:nvPr/>
        </p:nvSpPr>
        <p:spPr bwMode="auto">
          <a:xfrm>
            <a:off x="246063" y="41640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7" name="Oval 225"/>
          <p:cNvSpPr>
            <a:spLocks noChangeArrowheads="1"/>
          </p:cNvSpPr>
          <p:nvPr/>
        </p:nvSpPr>
        <p:spPr bwMode="auto">
          <a:xfrm>
            <a:off x="812800" y="416401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8" name="Oval 226"/>
          <p:cNvSpPr>
            <a:spLocks noChangeArrowheads="1"/>
          </p:cNvSpPr>
          <p:nvPr/>
        </p:nvSpPr>
        <p:spPr bwMode="auto">
          <a:xfrm>
            <a:off x="1381125" y="41640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9" name="Oval 227"/>
          <p:cNvSpPr>
            <a:spLocks noChangeArrowheads="1"/>
          </p:cNvSpPr>
          <p:nvPr/>
        </p:nvSpPr>
        <p:spPr bwMode="auto">
          <a:xfrm>
            <a:off x="1947863" y="416401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0" name="Oval 228"/>
          <p:cNvSpPr>
            <a:spLocks noChangeArrowheads="1"/>
          </p:cNvSpPr>
          <p:nvPr/>
        </p:nvSpPr>
        <p:spPr bwMode="auto">
          <a:xfrm>
            <a:off x="2516188" y="4164013"/>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1" name="Oval 229"/>
          <p:cNvSpPr>
            <a:spLocks noChangeArrowheads="1"/>
          </p:cNvSpPr>
          <p:nvPr/>
        </p:nvSpPr>
        <p:spPr bwMode="auto">
          <a:xfrm>
            <a:off x="246063" y="46990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2" name="Oval 230"/>
          <p:cNvSpPr>
            <a:spLocks noChangeArrowheads="1"/>
          </p:cNvSpPr>
          <p:nvPr/>
        </p:nvSpPr>
        <p:spPr bwMode="auto">
          <a:xfrm>
            <a:off x="812800" y="469900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3" name="Oval 231"/>
          <p:cNvSpPr>
            <a:spLocks noChangeArrowheads="1"/>
          </p:cNvSpPr>
          <p:nvPr/>
        </p:nvSpPr>
        <p:spPr bwMode="auto">
          <a:xfrm>
            <a:off x="1381125" y="46990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4" name="Oval 232"/>
          <p:cNvSpPr>
            <a:spLocks noChangeArrowheads="1"/>
          </p:cNvSpPr>
          <p:nvPr/>
        </p:nvSpPr>
        <p:spPr bwMode="auto">
          <a:xfrm>
            <a:off x="1947863" y="469900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5" name="Oval 233"/>
          <p:cNvSpPr>
            <a:spLocks noChangeArrowheads="1"/>
          </p:cNvSpPr>
          <p:nvPr/>
        </p:nvSpPr>
        <p:spPr bwMode="auto">
          <a:xfrm>
            <a:off x="2516188" y="4699000"/>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6" name="Oval 234"/>
          <p:cNvSpPr>
            <a:spLocks noChangeArrowheads="1"/>
          </p:cNvSpPr>
          <p:nvPr/>
        </p:nvSpPr>
        <p:spPr bwMode="auto">
          <a:xfrm>
            <a:off x="246063" y="52355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7" name="Oval 235"/>
          <p:cNvSpPr>
            <a:spLocks noChangeArrowheads="1"/>
          </p:cNvSpPr>
          <p:nvPr/>
        </p:nvSpPr>
        <p:spPr bwMode="auto">
          <a:xfrm>
            <a:off x="812800" y="52355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8" name="Oval 236"/>
          <p:cNvSpPr>
            <a:spLocks noChangeArrowheads="1"/>
          </p:cNvSpPr>
          <p:nvPr/>
        </p:nvSpPr>
        <p:spPr bwMode="auto">
          <a:xfrm>
            <a:off x="1381125" y="52355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9" name="Oval 237"/>
          <p:cNvSpPr>
            <a:spLocks noChangeArrowheads="1"/>
          </p:cNvSpPr>
          <p:nvPr/>
        </p:nvSpPr>
        <p:spPr bwMode="auto">
          <a:xfrm>
            <a:off x="1947863" y="52355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60" name="Oval 238"/>
          <p:cNvSpPr>
            <a:spLocks noChangeArrowheads="1"/>
          </p:cNvSpPr>
          <p:nvPr/>
        </p:nvSpPr>
        <p:spPr bwMode="auto">
          <a:xfrm>
            <a:off x="2516188" y="52355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30" name="Oval 214"/>
          <p:cNvSpPr>
            <a:spLocks noChangeArrowheads="1"/>
          </p:cNvSpPr>
          <p:nvPr/>
        </p:nvSpPr>
        <p:spPr bwMode="auto">
          <a:xfrm>
            <a:off x="3209925"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1" name="Oval 215"/>
          <p:cNvSpPr>
            <a:spLocks noChangeArrowheads="1"/>
          </p:cNvSpPr>
          <p:nvPr/>
        </p:nvSpPr>
        <p:spPr bwMode="auto">
          <a:xfrm>
            <a:off x="3776663" y="333375"/>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2" name="Oval 216"/>
          <p:cNvSpPr>
            <a:spLocks noChangeArrowheads="1"/>
          </p:cNvSpPr>
          <p:nvPr/>
        </p:nvSpPr>
        <p:spPr bwMode="auto">
          <a:xfrm>
            <a:off x="4344988"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3" name="Oval 217"/>
          <p:cNvSpPr>
            <a:spLocks noChangeArrowheads="1"/>
          </p:cNvSpPr>
          <p:nvPr/>
        </p:nvSpPr>
        <p:spPr bwMode="auto">
          <a:xfrm>
            <a:off x="4911725" y="333375"/>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1" name="Oval 218"/>
          <p:cNvSpPr>
            <a:spLocks noChangeArrowheads="1"/>
          </p:cNvSpPr>
          <p:nvPr/>
        </p:nvSpPr>
        <p:spPr bwMode="auto">
          <a:xfrm>
            <a:off x="5480050"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2" name="Oval 219"/>
          <p:cNvSpPr>
            <a:spLocks noChangeArrowheads="1"/>
          </p:cNvSpPr>
          <p:nvPr/>
        </p:nvSpPr>
        <p:spPr bwMode="auto">
          <a:xfrm>
            <a:off x="3209925"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3" name="Oval 220"/>
          <p:cNvSpPr>
            <a:spLocks noChangeArrowheads="1"/>
          </p:cNvSpPr>
          <p:nvPr/>
        </p:nvSpPr>
        <p:spPr bwMode="auto">
          <a:xfrm>
            <a:off x="3776663" y="868363"/>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4" name="Oval 221"/>
          <p:cNvSpPr>
            <a:spLocks noChangeArrowheads="1"/>
          </p:cNvSpPr>
          <p:nvPr/>
        </p:nvSpPr>
        <p:spPr bwMode="auto">
          <a:xfrm>
            <a:off x="4344988"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5" name="Oval 222"/>
          <p:cNvSpPr>
            <a:spLocks noChangeArrowheads="1"/>
          </p:cNvSpPr>
          <p:nvPr/>
        </p:nvSpPr>
        <p:spPr bwMode="auto">
          <a:xfrm>
            <a:off x="4911725" y="868363"/>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6" name="Oval 223"/>
          <p:cNvSpPr>
            <a:spLocks noChangeArrowheads="1"/>
          </p:cNvSpPr>
          <p:nvPr/>
        </p:nvSpPr>
        <p:spPr bwMode="auto">
          <a:xfrm>
            <a:off x="5480050"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7" name="Oval 224"/>
          <p:cNvSpPr>
            <a:spLocks noChangeArrowheads="1"/>
          </p:cNvSpPr>
          <p:nvPr/>
        </p:nvSpPr>
        <p:spPr bwMode="auto">
          <a:xfrm>
            <a:off x="3209925"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8" name="Oval 225"/>
          <p:cNvSpPr>
            <a:spLocks noChangeArrowheads="1"/>
          </p:cNvSpPr>
          <p:nvPr/>
        </p:nvSpPr>
        <p:spPr bwMode="auto">
          <a:xfrm>
            <a:off x="3776663" y="1401763"/>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9" name="Oval 226"/>
          <p:cNvSpPr>
            <a:spLocks noChangeArrowheads="1"/>
          </p:cNvSpPr>
          <p:nvPr/>
        </p:nvSpPr>
        <p:spPr bwMode="auto">
          <a:xfrm>
            <a:off x="4344988"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0" name="Oval 227"/>
          <p:cNvSpPr>
            <a:spLocks noChangeArrowheads="1"/>
          </p:cNvSpPr>
          <p:nvPr/>
        </p:nvSpPr>
        <p:spPr bwMode="auto">
          <a:xfrm>
            <a:off x="4911725" y="1401763"/>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1" name="Oval 228"/>
          <p:cNvSpPr>
            <a:spLocks noChangeArrowheads="1"/>
          </p:cNvSpPr>
          <p:nvPr/>
        </p:nvSpPr>
        <p:spPr bwMode="auto">
          <a:xfrm>
            <a:off x="5480050"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2" name="Oval 229"/>
          <p:cNvSpPr>
            <a:spLocks noChangeArrowheads="1"/>
          </p:cNvSpPr>
          <p:nvPr/>
        </p:nvSpPr>
        <p:spPr bwMode="auto">
          <a:xfrm>
            <a:off x="3209925"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3" name="Oval 230"/>
          <p:cNvSpPr>
            <a:spLocks noChangeArrowheads="1"/>
          </p:cNvSpPr>
          <p:nvPr/>
        </p:nvSpPr>
        <p:spPr bwMode="auto">
          <a:xfrm>
            <a:off x="3776663" y="1936750"/>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4" name="Oval 231"/>
          <p:cNvSpPr>
            <a:spLocks noChangeArrowheads="1"/>
          </p:cNvSpPr>
          <p:nvPr/>
        </p:nvSpPr>
        <p:spPr bwMode="auto">
          <a:xfrm>
            <a:off x="4344988"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5" name="Oval 232"/>
          <p:cNvSpPr>
            <a:spLocks noChangeArrowheads="1"/>
          </p:cNvSpPr>
          <p:nvPr/>
        </p:nvSpPr>
        <p:spPr bwMode="auto">
          <a:xfrm>
            <a:off x="4911725" y="1936750"/>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6" name="Oval 233"/>
          <p:cNvSpPr>
            <a:spLocks noChangeArrowheads="1"/>
          </p:cNvSpPr>
          <p:nvPr/>
        </p:nvSpPr>
        <p:spPr bwMode="auto">
          <a:xfrm>
            <a:off x="5480050"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7" name="Oval 234"/>
          <p:cNvSpPr>
            <a:spLocks noChangeArrowheads="1"/>
          </p:cNvSpPr>
          <p:nvPr/>
        </p:nvSpPr>
        <p:spPr bwMode="auto">
          <a:xfrm>
            <a:off x="3209925"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8" name="Oval 235"/>
          <p:cNvSpPr>
            <a:spLocks noChangeArrowheads="1"/>
          </p:cNvSpPr>
          <p:nvPr/>
        </p:nvSpPr>
        <p:spPr bwMode="auto">
          <a:xfrm>
            <a:off x="3776663" y="2473325"/>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9" name="Oval 236"/>
          <p:cNvSpPr>
            <a:spLocks noChangeArrowheads="1"/>
          </p:cNvSpPr>
          <p:nvPr/>
        </p:nvSpPr>
        <p:spPr bwMode="auto">
          <a:xfrm>
            <a:off x="4344988"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0" name="Oval 237"/>
          <p:cNvSpPr>
            <a:spLocks noChangeArrowheads="1"/>
          </p:cNvSpPr>
          <p:nvPr/>
        </p:nvSpPr>
        <p:spPr bwMode="auto">
          <a:xfrm>
            <a:off x="4911725" y="2473325"/>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1" name="Oval 238"/>
          <p:cNvSpPr>
            <a:spLocks noChangeArrowheads="1"/>
          </p:cNvSpPr>
          <p:nvPr/>
        </p:nvSpPr>
        <p:spPr bwMode="auto">
          <a:xfrm>
            <a:off x="5480050"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2" name="Oval 214"/>
          <p:cNvSpPr>
            <a:spLocks noChangeArrowheads="1"/>
          </p:cNvSpPr>
          <p:nvPr/>
        </p:nvSpPr>
        <p:spPr bwMode="auto">
          <a:xfrm>
            <a:off x="3206750"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3" name="Oval 215"/>
          <p:cNvSpPr>
            <a:spLocks noChangeArrowheads="1"/>
          </p:cNvSpPr>
          <p:nvPr/>
        </p:nvSpPr>
        <p:spPr bwMode="auto">
          <a:xfrm>
            <a:off x="3773488" y="3097213"/>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4" name="Oval 216"/>
          <p:cNvSpPr>
            <a:spLocks noChangeArrowheads="1"/>
          </p:cNvSpPr>
          <p:nvPr/>
        </p:nvSpPr>
        <p:spPr bwMode="auto">
          <a:xfrm>
            <a:off x="4341813"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5" name="Oval 217"/>
          <p:cNvSpPr>
            <a:spLocks noChangeArrowheads="1"/>
          </p:cNvSpPr>
          <p:nvPr/>
        </p:nvSpPr>
        <p:spPr bwMode="auto">
          <a:xfrm>
            <a:off x="4908550" y="3097213"/>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6" name="Oval 218"/>
          <p:cNvSpPr>
            <a:spLocks noChangeArrowheads="1"/>
          </p:cNvSpPr>
          <p:nvPr/>
        </p:nvSpPr>
        <p:spPr bwMode="auto">
          <a:xfrm>
            <a:off x="5476875"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7" name="Oval 219"/>
          <p:cNvSpPr>
            <a:spLocks noChangeArrowheads="1"/>
          </p:cNvSpPr>
          <p:nvPr/>
        </p:nvSpPr>
        <p:spPr bwMode="auto">
          <a:xfrm>
            <a:off x="3206750" y="3632200"/>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8" name="Oval 220"/>
          <p:cNvSpPr>
            <a:spLocks noChangeArrowheads="1"/>
          </p:cNvSpPr>
          <p:nvPr/>
        </p:nvSpPr>
        <p:spPr bwMode="auto">
          <a:xfrm>
            <a:off x="3773488" y="3632200"/>
            <a:ext cx="398462"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9" name="Oval 221"/>
          <p:cNvSpPr>
            <a:spLocks noChangeArrowheads="1"/>
          </p:cNvSpPr>
          <p:nvPr/>
        </p:nvSpPr>
        <p:spPr bwMode="auto">
          <a:xfrm>
            <a:off x="4341813" y="3632200"/>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90" name="Oval 222"/>
          <p:cNvSpPr>
            <a:spLocks noChangeArrowheads="1"/>
          </p:cNvSpPr>
          <p:nvPr/>
        </p:nvSpPr>
        <p:spPr bwMode="auto">
          <a:xfrm>
            <a:off x="4908550" y="3632200"/>
            <a:ext cx="398463"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91" name="Oval 223"/>
          <p:cNvSpPr>
            <a:spLocks noChangeArrowheads="1"/>
          </p:cNvSpPr>
          <p:nvPr/>
        </p:nvSpPr>
        <p:spPr bwMode="auto">
          <a:xfrm>
            <a:off x="5476875" y="3632200"/>
            <a:ext cx="396875" cy="373063"/>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0" name="Oval 224"/>
          <p:cNvSpPr>
            <a:spLocks noChangeArrowheads="1"/>
          </p:cNvSpPr>
          <p:nvPr/>
        </p:nvSpPr>
        <p:spPr bwMode="auto">
          <a:xfrm>
            <a:off x="3206750" y="41656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1" name="Oval 225"/>
          <p:cNvSpPr>
            <a:spLocks noChangeArrowheads="1"/>
          </p:cNvSpPr>
          <p:nvPr/>
        </p:nvSpPr>
        <p:spPr bwMode="auto">
          <a:xfrm>
            <a:off x="3773488" y="4165600"/>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2" name="Oval 226"/>
          <p:cNvSpPr>
            <a:spLocks noChangeArrowheads="1"/>
          </p:cNvSpPr>
          <p:nvPr/>
        </p:nvSpPr>
        <p:spPr bwMode="auto">
          <a:xfrm>
            <a:off x="4341813" y="41656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3" name="Oval 227"/>
          <p:cNvSpPr>
            <a:spLocks noChangeArrowheads="1"/>
          </p:cNvSpPr>
          <p:nvPr/>
        </p:nvSpPr>
        <p:spPr bwMode="auto">
          <a:xfrm>
            <a:off x="4908550" y="4165600"/>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4" name="Oval 228"/>
          <p:cNvSpPr>
            <a:spLocks noChangeArrowheads="1"/>
          </p:cNvSpPr>
          <p:nvPr/>
        </p:nvSpPr>
        <p:spPr bwMode="auto">
          <a:xfrm>
            <a:off x="5476875" y="4165600"/>
            <a:ext cx="396875" cy="374650"/>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5" name="Oval 229"/>
          <p:cNvSpPr>
            <a:spLocks noChangeArrowheads="1"/>
          </p:cNvSpPr>
          <p:nvPr/>
        </p:nvSpPr>
        <p:spPr bwMode="auto">
          <a:xfrm>
            <a:off x="3206750" y="470058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7" name="Oval 230"/>
          <p:cNvSpPr>
            <a:spLocks noChangeArrowheads="1"/>
          </p:cNvSpPr>
          <p:nvPr/>
        </p:nvSpPr>
        <p:spPr bwMode="auto">
          <a:xfrm>
            <a:off x="3773488" y="4700588"/>
            <a:ext cx="398462"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8" name="Oval 231"/>
          <p:cNvSpPr>
            <a:spLocks noChangeArrowheads="1"/>
          </p:cNvSpPr>
          <p:nvPr/>
        </p:nvSpPr>
        <p:spPr bwMode="auto">
          <a:xfrm>
            <a:off x="4341813" y="470058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9" name="Oval 232"/>
          <p:cNvSpPr>
            <a:spLocks noChangeArrowheads="1"/>
          </p:cNvSpPr>
          <p:nvPr/>
        </p:nvSpPr>
        <p:spPr bwMode="auto">
          <a:xfrm>
            <a:off x="4908550" y="4700588"/>
            <a:ext cx="398463"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0" name="Oval 233"/>
          <p:cNvSpPr>
            <a:spLocks noChangeArrowheads="1"/>
          </p:cNvSpPr>
          <p:nvPr/>
        </p:nvSpPr>
        <p:spPr bwMode="auto">
          <a:xfrm>
            <a:off x="5476875" y="4700588"/>
            <a:ext cx="396875" cy="373062"/>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1" name="Oval 234"/>
          <p:cNvSpPr>
            <a:spLocks noChangeArrowheads="1"/>
          </p:cNvSpPr>
          <p:nvPr/>
        </p:nvSpPr>
        <p:spPr bwMode="auto">
          <a:xfrm>
            <a:off x="3206750" y="523716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2" name="Oval 235"/>
          <p:cNvSpPr>
            <a:spLocks noChangeArrowheads="1"/>
          </p:cNvSpPr>
          <p:nvPr/>
        </p:nvSpPr>
        <p:spPr bwMode="auto">
          <a:xfrm>
            <a:off x="3773488" y="5237163"/>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3" name="Oval 236"/>
          <p:cNvSpPr>
            <a:spLocks noChangeArrowheads="1"/>
          </p:cNvSpPr>
          <p:nvPr/>
        </p:nvSpPr>
        <p:spPr bwMode="auto">
          <a:xfrm>
            <a:off x="4341813" y="523716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4" name="Oval 237"/>
          <p:cNvSpPr>
            <a:spLocks noChangeArrowheads="1"/>
          </p:cNvSpPr>
          <p:nvPr/>
        </p:nvSpPr>
        <p:spPr bwMode="auto">
          <a:xfrm>
            <a:off x="4908550" y="5237163"/>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5" name="Oval 238"/>
          <p:cNvSpPr>
            <a:spLocks noChangeArrowheads="1"/>
          </p:cNvSpPr>
          <p:nvPr/>
        </p:nvSpPr>
        <p:spPr bwMode="auto">
          <a:xfrm>
            <a:off x="5476875" y="5237163"/>
            <a:ext cx="396875" cy="374650"/>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6" name="Oval 214"/>
          <p:cNvSpPr>
            <a:spLocks noChangeArrowheads="1"/>
          </p:cNvSpPr>
          <p:nvPr/>
        </p:nvSpPr>
        <p:spPr bwMode="auto">
          <a:xfrm>
            <a:off x="239713"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7" name="Oval 215"/>
          <p:cNvSpPr>
            <a:spLocks noChangeArrowheads="1"/>
          </p:cNvSpPr>
          <p:nvPr/>
        </p:nvSpPr>
        <p:spPr bwMode="auto">
          <a:xfrm>
            <a:off x="806450" y="33020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8" name="Oval 216"/>
          <p:cNvSpPr>
            <a:spLocks noChangeArrowheads="1"/>
          </p:cNvSpPr>
          <p:nvPr/>
        </p:nvSpPr>
        <p:spPr bwMode="auto">
          <a:xfrm>
            <a:off x="1374775"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9" name="Oval 217"/>
          <p:cNvSpPr>
            <a:spLocks noChangeArrowheads="1"/>
          </p:cNvSpPr>
          <p:nvPr/>
        </p:nvSpPr>
        <p:spPr bwMode="auto">
          <a:xfrm>
            <a:off x="1941513" y="33020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0" name="Oval 218"/>
          <p:cNvSpPr>
            <a:spLocks noChangeArrowheads="1"/>
          </p:cNvSpPr>
          <p:nvPr/>
        </p:nvSpPr>
        <p:spPr bwMode="auto">
          <a:xfrm>
            <a:off x="2509838"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1" name="Oval 219"/>
          <p:cNvSpPr>
            <a:spLocks noChangeArrowheads="1"/>
          </p:cNvSpPr>
          <p:nvPr/>
        </p:nvSpPr>
        <p:spPr bwMode="auto">
          <a:xfrm>
            <a:off x="239713"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2" name="Oval 220"/>
          <p:cNvSpPr>
            <a:spLocks noChangeArrowheads="1"/>
          </p:cNvSpPr>
          <p:nvPr/>
        </p:nvSpPr>
        <p:spPr bwMode="auto">
          <a:xfrm>
            <a:off x="806450" y="865188"/>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3" name="Oval 221"/>
          <p:cNvSpPr>
            <a:spLocks noChangeArrowheads="1"/>
          </p:cNvSpPr>
          <p:nvPr/>
        </p:nvSpPr>
        <p:spPr bwMode="auto">
          <a:xfrm>
            <a:off x="1374775"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4" name="Oval 222"/>
          <p:cNvSpPr>
            <a:spLocks noChangeArrowheads="1"/>
          </p:cNvSpPr>
          <p:nvPr/>
        </p:nvSpPr>
        <p:spPr bwMode="auto">
          <a:xfrm>
            <a:off x="1941513" y="865188"/>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5" name="Oval 223"/>
          <p:cNvSpPr>
            <a:spLocks noChangeArrowheads="1"/>
          </p:cNvSpPr>
          <p:nvPr/>
        </p:nvSpPr>
        <p:spPr bwMode="auto">
          <a:xfrm>
            <a:off x="2509838"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6" name="Oval 224"/>
          <p:cNvSpPr>
            <a:spLocks noChangeArrowheads="1"/>
          </p:cNvSpPr>
          <p:nvPr/>
        </p:nvSpPr>
        <p:spPr bwMode="auto">
          <a:xfrm>
            <a:off x="239713"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7" name="Oval 225"/>
          <p:cNvSpPr>
            <a:spLocks noChangeArrowheads="1"/>
          </p:cNvSpPr>
          <p:nvPr/>
        </p:nvSpPr>
        <p:spPr bwMode="auto">
          <a:xfrm>
            <a:off x="806450" y="1398588"/>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8" name="Oval 226"/>
          <p:cNvSpPr>
            <a:spLocks noChangeArrowheads="1"/>
          </p:cNvSpPr>
          <p:nvPr/>
        </p:nvSpPr>
        <p:spPr bwMode="auto">
          <a:xfrm>
            <a:off x="1374775"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9" name="Oval 227"/>
          <p:cNvSpPr>
            <a:spLocks noChangeArrowheads="1"/>
          </p:cNvSpPr>
          <p:nvPr/>
        </p:nvSpPr>
        <p:spPr bwMode="auto">
          <a:xfrm>
            <a:off x="1941513" y="1398588"/>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30" name="Oval 228"/>
          <p:cNvSpPr>
            <a:spLocks noChangeArrowheads="1"/>
          </p:cNvSpPr>
          <p:nvPr/>
        </p:nvSpPr>
        <p:spPr bwMode="auto">
          <a:xfrm>
            <a:off x="2509838"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31" name="Oval 229"/>
          <p:cNvSpPr>
            <a:spLocks noChangeArrowheads="1"/>
          </p:cNvSpPr>
          <p:nvPr/>
        </p:nvSpPr>
        <p:spPr bwMode="auto">
          <a:xfrm>
            <a:off x="239713"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6" name="Oval 230"/>
          <p:cNvSpPr>
            <a:spLocks noChangeArrowheads="1"/>
          </p:cNvSpPr>
          <p:nvPr/>
        </p:nvSpPr>
        <p:spPr bwMode="auto">
          <a:xfrm>
            <a:off x="806450" y="1933575"/>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7" name="Oval 231"/>
          <p:cNvSpPr>
            <a:spLocks noChangeArrowheads="1"/>
          </p:cNvSpPr>
          <p:nvPr/>
        </p:nvSpPr>
        <p:spPr bwMode="auto">
          <a:xfrm>
            <a:off x="1374775"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8" name="Oval 232"/>
          <p:cNvSpPr>
            <a:spLocks noChangeArrowheads="1"/>
          </p:cNvSpPr>
          <p:nvPr/>
        </p:nvSpPr>
        <p:spPr bwMode="auto">
          <a:xfrm>
            <a:off x="1941513" y="1933575"/>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9" name="Oval 233"/>
          <p:cNvSpPr>
            <a:spLocks noChangeArrowheads="1"/>
          </p:cNvSpPr>
          <p:nvPr/>
        </p:nvSpPr>
        <p:spPr bwMode="auto">
          <a:xfrm>
            <a:off x="2509838"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0" name="Oval 234"/>
          <p:cNvSpPr>
            <a:spLocks noChangeArrowheads="1"/>
          </p:cNvSpPr>
          <p:nvPr/>
        </p:nvSpPr>
        <p:spPr bwMode="auto">
          <a:xfrm>
            <a:off x="239713"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1" name="Oval 235"/>
          <p:cNvSpPr>
            <a:spLocks noChangeArrowheads="1"/>
          </p:cNvSpPr>
          <p:nvPr/>
        </p:nvSpPr>
        <p:spPr bwMode="auto">
          <a:xfrm>
            <a:off x="806450" y="247015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2" name="Oval 236"/>
          <p:cNvSpPr>
            <a:spLocks noChangeArrowheads="1"/>
          </p:cNvSpPr>
          <p:nvPr/>
        </p:nvSpPr>
        <p:spPr bwMode="auto">
          <a:xfrm>
            <a:off x="1374775"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3" name="Oval 237"/>
          <p:cNvSpPr>
            <a:spLocks noChangeArrowheads="1"/>
          </p:cNvSpPr>
          <p:nvPr/>
        </p:nvSpPr>
        <p:spPr bwMode="auto">
          <a:xfrm>
            <a:off x="1941513" y="247015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4" name="Oval 238"/>
          <p:cNvSpPr>
            <a:spLocks noChangeArrowheads="1"/>
          </p:cNvSpPr>
          <p:nvPr/>
        </p:nvSpPr>
        <p:spPr bwMode="auto">
          <a:xfrm>
            <a:off x="2509838"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5" name="Oval 214"/>
          <p:cNvSpPr>
            <a:spLocks noChangeArrowheads="1"/>
          </p:cNvSpPr>
          <p:nvPr/>
        </p:nvSpPr>
        <p:spPr bwMode="auto">
          <a:xfrm>
            <a:off x="236538"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6" name="Oval 215"/>
          <p:cNvSpPr>
            <a:spLocks noChangeArrowheads="1"/>
          </p:cNvSpPr>
          <p:nvPr/>
        </p:nvSpPr>
        <p:spPr bwMode="auto">
          <a:xfrm>
            <a:off x="803275" y="310515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0" name="Oval 216"/>
          <p:cNvSpPr>
            <a:spLocks noChangeArrowheads="1"/>
          </p:cNvSpPr>
          <p:nvPr/>
        </p:nvSpPr>
        <p:spPr bwMode="auto">
          <a:xfrm>
            <a:off x="1371600"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1" name="Oval 217"/>
          <p:cNvSpPr>
            <a:spLocks noChangeArrowheads="1"/>
          </p:cNvSpPr>
          <p:nvPr/>
        </p:nvSpPr>
        <p:spPr bwMode="auto">
          <a:xfrm>
            <a:off x="1938338" y="310515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2" name="Oval 218"/>
          <p:cNvSpPr>
            <a:spLocks noChangeArrowheads="1"/>
          </p:cNvSpPr>
          <p:nvPr/>
        </p:nvSpPr>
        <p:spPr bwMode="auto">
          <a:xfrm>
            <a:off x="2506663"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3" name="Oval 219"/>
          <p:cNvSpPr>
            <a:spLocks noChangeArrowheads="1"/>
          </p:cNvSpPr>
          <p:nvPr/>
        </p:nvSpPr>
        <p:spPr bwMode="auto">
          <a:xfrm>
            <a:off x="236538" y="364013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4" name="Oval 220"/>
          <p:cNvSpPr>
            <a:spLocks noChangeArrowheads="1"/>
          </p:cNvSpPr>
          <p:nvPr/>
        </p:nvSpPr>
        <p:spPr bwMode="auto">
          <a:xfrm>
            <a:off x="803275" y="3640138"/>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5" name="Oval 221"/>
          <p:cNvSpPr>
            <a:spLocks noChangeArrowheads="1"/>
          </p:cNvSpPr>
          <p:nvPr/>
        </p:nvSpPr>
        <p:spPr bwMode="auto">
          <a:xfrm>
            <a:off x="1371600" y="364013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6" name="Oval 222"/>
          <p:cNvSpPr>
            <a:spLocks noChangeArrowheads="1"/>
          </p:cNvSpPr>
          <p:nvPr/>
        </p:nvSpPr>
        <p:spPr bwMode="auto">
          <a:xfrm>
            <a:off x="1938338" y="3640138"/>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7" name="Oval 223"/>
          <p:cNvSpPr>
            <a:spLocks noChangeArrowheads="1"/>
          </p:cNvSpPr>
          <p:nvPr/>
        </p:nvSpPr>
        <p:spPr bwMode="auto">
          <a:xfrm>
            <a:off x="2506663" y="364013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8" name="Oval 224"/>
          <p:cNvSpPr>
            <a:spLocks noChangeArrowheads="1"/>
          </p:cNvSpPr>
          <p:nvPr/>
        </p:nvSpPr>
        <p:spPr bwMode="auto">
          <a:xfrm>
            <a:off x="236538" y="417353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9" name="Oval 225"/>
          <p:cNvSpPr>
            <a:spLocks noChangeArrowheads="1"/>
          </p:cNvSpPr>
          <p:nvPr/>
        </p:nvSpPr>
        <p:spPr bwMode="auto">
          <a:xfrm>
            <a:off x="803275" y="4173538"/>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0" name="Oval 226"/>
          <p:cNvSpPr>
            <a:spLocks noChangeArrowheads="1"/>
          </p:cNvSpPr>
          <p:nvPr/>
        </p:nvSpPr>
        <p:spPr bwMode="auto">
          <a:xfrm>
            <a:off x="1371600" y="417353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1" name="Oval 227"/>
          <p:cNvSpPr>
            <a:spLocks noChangeArrowheads="1"/>
          </p:cNvSpPr>
          <p:nvPr/>
        </p:nvSpPr>
        <p:spPr bwMode="auto">
          <a:xfrm>
            <a:off x="1938338" y="4173538"/>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2" name="Oval 228"/>
          <p:cNvSpPr>
            <a:spLocks noChangeArrowheads="1"/>
          </p:cNvSpPr>
          <p:nvPr/>
        </p:nvSpPr>
        <p:spPr bwMode="auto">
          <a:xfrm>
            <a:off x="2506663" y="4173538"/>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3" name="Oval 229"/>
          <p:cNvSpPr>
            <a:spLocks noChangeArrowheads="1"/>
          </p:cNvSpPr>
          <p:nvPr/>
        </p:nvSpPr>
        <p:spPr bwMode="auto">
          <a:xfrm>
            <a:off x="236538" y="470852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4" name="Oval 230"/>
          <p:cNvSpPr>
            <a:spLocks noChangeArrowheads="1"/>
          </p:cNvSpPr>
          <p:nvPr/>
        </p:nvSpPr>
        <p:spPr bwMode="auto">
          <a:xfrm>
            <a:off x="803275" y="4708525"/>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5" name="Oval 231"/>
          <p:cNvSpPr>
            <a:spLocks noChangeArrowheads="1"/>
          </p:cNvSpPr>
          <p:nvPr/>
        </p:nvSpPr>
        <p:spPr bwMode="auto">
          <a:xfrm>
            <a:off x="1371600" y="470852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6" name="Oval 232"/>
          <p:cNvSpPr>
            <a:spLocks noChangeArrowheads="1"/>
          </p:cNvSpPr>
          <p:nvPr/>
        </p:nvSpPr>
        <p:spPr bwMode="auto">
          <a:xfrm>
            <a:off x="1938338" y="4708525"/>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7" name="Oval 233"/>
          <p:cNvSpPr>
            <a:spLocks noChangeArrowheads="1"/>
          </p:cNvSpPr>
          <p:nvPr/>
        </p:nvSpPr>
        <p:spPr bwMode="auto">
          <a:xfrm>
            <a:off x="2506663" y="4708525"/>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2" name="Oval 234"/>
          <p:cNvSpPr>
            <a:spLocks noChangeArrowheads="1"/>
          </p:cNvSpPr>
          <p:nvPr/>
        </p:nvSpPr>
        <p:spPr bwMode="auto">
          <a:xfrm>
            <a:off x="236538" y="52451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3" name="Oval 235"/>
          <p:cNvSpPr>
            <a:spLocks noChangeArrowheads="1"/>
          </p:cNvSpPr>
          <p:nvPr/>
        </p:nvSpPr>
        <p:spPr bwMode="auto">
          <a:xfrm>
            <a:off x="803275" y="524510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4" name="Oval 236"/>
          <p:cNvSpPr>
            <a:spLocks noChangeArrowheads="1"/>
          </p:cNvSpPr>
          <p:nvPr/>
        </p:nvSpPr>
        <p:spPr bwMode="auto">
          <a:xfrm>
            <a:off x="1371600" y="52451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5" name="Oval 237"/>
          <p:cNvSpPr>
            <a:spLocks noChangeArrowheads="1"/>
          </p:cNvSpPr>
          <p:nvPr/>
        </p:nvSpPr>
        <p:spPr bwMode="auto">
          <a:xfrm>
            <a:off x="1938338" y="524510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6" name="Oval 238"/>
          <p:cNvSpPr>
            <a:spLocks noChangeArrowheads="1"/>
          </p:cNvSpPr>
          <p:nvPr/>
        </p:nvSpPr>
        <p:spPr bwMode="auto">
          <a:xfrm>
            <a:off x="2506663" y="52451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Tree>
    <p:extLst>
      <p:ext uri="{BB962C8B-B14F-4D97-AF65-F5344CB8AC3E}">
        <p14:creationId xmlns:p14="http://schemas.microsoft.com/office/powerpoint/2010/main" val="32125188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12"/>
          <p:cNvSpPr>
            <a:spLocks noChangeArrowheads="1"/>
          </p:cNvSpPr>
          <p:nvPr/>
        </p:nvSpPr>
        <p:spPr bwMode="auto">
          <a:xfrm>
            <a:off x="6238875" y="182563"/>
            <a:ext cx="2838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a:solidFill>
                  <a:srgbClr val="00FF00"/>
                </a:solidFill>
                <a:latin typeface="Calibri" pitchFamily="34" charset="0"/>
              </a:rPr>
              <a:t>primary</a:t>
            </a:r>
            <a:r>
              <a:rPr lang="en-US" sz="3600" b="1">
                <a:solidFill>
                  <a:srgbClr val="00FF00"/>
                </a:solidFill>
                <a:latin typeface="Calibri" pitchFamily="34" charset="0"/>
                <a:cs typeface="Arial" charset="0"/>
              </a:rPr>
              <a:t/>
            </a:r>
            <a:br>
              <a:rPr lang="en-US" sz="3600" b="1">
                <a:solidFill>
                  <a:srgbClr val="00FF00"/>
                </a:solidFill>
                <a:latin typeface="Calibri" pitchFamily="34" charset="0"/>
                <a:cs typeface="Arial" charset="0"/>
              </a:rPr>
            </a:br>
            <a:r>
              <a:rPr lang="en-US" sz="3600" b="1">
                <a:solidFill>
                  <a:srgbClr val="00FF00"/>
                </a:solidFill>
                <a:latin typeface="Calibri" pitchFamily="34" charset="0"/>
                <a:cs typeface="Arial" charset="0"/>
              </a:rPr>
              <a:t>prevention</a:t>
            </a:r>
          </a:p>
        </p:txBody>
      </p:sp>
      <p:sp>
        <p:nvSpPr>
          <p:cNvPr id="27651" name="Rectangle 112"/>
          <p:cNvSpPr>
            <a:spLocks noChangeArrowheads="1"/>
          </p:cNvSpPr>
          <p:nvPr/>
        </p:nvSpPr>
        <p:spPr bwMode="auto">
          <a:xfrm>
            <a:off x="5524500" y="5135563"/>
            <a:ext cx="35528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dirty="0">
                <a:solidFill>
                  <a:srgbClr val="FF0000"/>
                </a:solidFill>
                <a:latin typeface="Calibri" pitchFamily="34" charset="0"/>
              </a:rPr>
              <a:t>bi + referral </a:t>
            </a:r>
            <a:br>
              <a:rPr lang="en-US" sz="3600" b="1" dirty="0">
                <a:solidFill>
                  <a:srgbClr val="FF0000"/>
                </a:solidFill>
                <a:latin typeface="Calibri" pitchFamily="34" charset="0"/>
              </a:rPr>
            </a:br>
            <a:r>
              <a:rPr lang="en-US" sz="3600" b="1" dirty="0">
                <a:solidFill>
                  <a:srgbClr val="FF0000"/>
                </a:solidFill>
                <a:latin typeface="Calibri" pitchFamily="34" charset="0"/>
              </a:rPr>
              <a:t>to treatment</a:t>
            </a:r>
            <a:endParaRPr lang="en-US" sz="3600" dirty="0">
              <a:solidFill>
                <a:srgbClr val="FF0000"/>
              </a:solidFill>
            </a:endParaRPr>
          </a:p>
        </p:txBody>
      </p:sp>
      <p:sp>
        <p:nvSpPr>
          <p:cNvPr id="27652" name="Rectangle 112"/>
          <p:cNvSpPr>
            <a:spLocks noChangeArrowheads="1"/>
          </p:cNvSpPr>
          <p:nvPr/>
        </p:nvSpPr>
        <p:spPr bwMode="auto">
          <a:xfrm>
            <a:off x="6257925" y="2963863"/>
            <a:ext cx="2838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3600" b="1">
                <a:solidFill>
                  <a:srgbClr val="FFE800"/>
                </a:solidFill>
                <a:latin typeface="Calibri" pitchFamily="34" charset="0"/>
              </a:rPr>
              <a:t>brief</a:t>
            </a:r>
            <a:r>
              <a:rPr lang="en-US" sz="3600" b="1">
                <a:solidFill>
                  <a:srgbClr val="FFE800"/>
                </a:solidFill>
                <a:latin typeface="Calibri" pitchFamily="34" charset="0"/>
                <a:cs typeface="Arial" charset="0"/>
              </a:rPr>
              <a:t/>
            </a:r>
            <a:br>
              <a:rPr lang="en-US" sz="3600" b="1">
                <a:solidFill>
                  <a:srgbClr val="FFE800"/>
                </a:solidFill>
                <a:latin typeface="Calibri" pitchFamily="34" charset="0"/>
                <a:cs typeface="Arial" charset="0"/>
              </a:rPr>
            </a:br>
            <a:r>
              <a:rPr lang="en-US" sz="3600" b="1">
                <a:solidFill>
                  <a:srgbClr val="FFE800"/>
                </a:solidFill>
                <a:latin typeface="Calibri" pitchFamily="34" charset="0"/>
                <a:cs typeface="Arial" charset="0"/>
              </a:rPr>
              <a:t>intervention</a:t>
            </a:r>
          </a:p>
        </p:txBody>
      </p:sp>
      <p:sp>
        <p:nvSpPr>
          <p:cNvPr id="215" name="Oval 214"/>
          <p:cNvSpPr>
            <a:spLocks noChangeArrowheads="1"/>
          </p:cNvSpPr>
          <p:nvPr/>
        </p:nvSpPr>
        <p:spPr bwMode="auto">
          <a:xfrm>
            <a:off x="3219450"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6" name="Oval 215"/>
          <p:cNvSpPr>
            <a:spLocks noChangeArrowheads="1"/>
          </p:cNvSpPr>
          <p:nvPr/>
        </p:nvSpPr>
        <p:spPr bwMode="auto">
          <a:xfrm>
            <a:off x="3786188" y="32385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7" name="Oval 216"/>
          <p:cNvSpPr>
            <a:spLocks noChangeArrowheads="1"/>
          </p:cNvSpPr>
          <p:nvPr/>
        </p:nvSpPr>
        <p:spPr bwMode="auto">
          <a:xfrm>
            <a:off x="4354513"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8" name="Oval 217"/>
          <p:cNvSpPr>
            <a:spLocks noChangeArrowheads="1"/>
          </p:cNvSpPr>
          <p:nvPr/>
        </p:nvSpPr>
        <p:spPr bwMode="auto">
          <a:xfrm>
            <a:off x="4921250" y="32385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9" name="Oval 218"/>
          <p:cNvSpPr>
            <a:spLocks noChangeArrowheads="1"/>
          </p:cNvSpPr>
          <p:nvPr/>
        </p:nvSpPr>
        <p:spPr bwMode="auto">
          <a:xfrm>
            <a:off x="5489575" y="3238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0" name="Oval 219"/>
          <p:cNvSpPr>
            <a:spLocks noChangeArrowheads="1"/>
          </p:cNvSpPr>
          <p:nvPr/>
        </p:nvSpPr>
        <p:spPr bwMode="auto">
          <a:xfrm>
            <a:off x="3219450"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1" name="Oval 220"/>
          <p:cNvSpPr>
            <a:spLocks noChangeArrowheads="1"/>
          </p:cNvSpPr>
          <p:nvPr/>
        </p:nvSpPr>
        <p:spPr bwMode="auto">
          <a:xfrm>
            <a:off x="3786188" y="858838"/>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2" name="Oval 221"/>
          <p:cNvSpPr>
            <a:spLocks noChangeArrowheads="1"/>
          </p:cNvSpPr>
          <p:nvPr/>
        </p:nvSpPr>
        <p:spPr bwMode="auto">
          <a:xfrm>
            <a:off x="4354513"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3" name="Oval 222"/>
          <p:cNvSpPr>
            <a:spLocks noChangeArrowheads="1"/>
          </p:cNvSpPr>
          <p:nvPr/>
        </p:nvSpPr>
        <p:spPr bwMode="auto">
          <a:xfrm>
            <a:off x="4921250" y="858838"/>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4" name="Oval 223"/>
          <p:cNvSpPr>
            <a:spLocks noChangeArrowheads="1"/>
          </p:cNvSpPr>
          <p:nvPr/>
        </p:nvSpPr>
        <p:spPr bwMode="auto">
          <a:xfrm>
            <a:off x="5489575" y="85883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5" name="Oval 224"/>
          <p:cNvSpPr>
            <a:spLocks noChangeArrowheads="1"/>
          </p:cNvSpPr>
          <p:nvPr/>
        </p:nvSpPr>
        <p:spPr bwMode="auto">
          <a:xfrm>
            <a:off x="3219450"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6" name="Oval 225"/>
          <p:cNvSpPr>
            <a:spLocks noChangeArrowheads="1"/>
          </p:cNvSpPr>
          <p:nvPr/>
        </p:nvSpPr>
        <p:spPr bwMode="auto">
          <a:xfrm>
            <a:off x="3786188" y="1392238"/>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7" name="Oval 226"/>
          <p:cNvSpPr>
            <a:spLocks noChangeArrowheads="1"/>
          </p:cNvSpPr>
          <p:nvPr/>
        </p:nvSpPr>
        <p:spPr bwMode="auto">
          <a:xfrm>
            <a:off x="4354513"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8" name="Oval 227"/>
          <p:cNvSpPr>
            <a:spLocks noChangeArrowheads="1"/>
          </p:cNvSpPr>
          <p:nvPr/>
        </p:nvSpPr>
        <p:spPr bwMode="auto">
          <a:xfrm>
            <a:off x="4921250" y="1392238"/>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9" name="Oval 228"/>
          <p:cNvSpPr>
            <a:spLocks noChangeArrowheads="1"/>
          </p:cNvSpPr>
          <p:nvPr/>
        </p:nvSpPr>
        <p:spPr bwMode="auto">
          <a:xfrm>
            <a:off x="5489575" y="13922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0" name="Oval 229"/>
          <p:cNvSpPr>
            <a:spLocks noChangeArrowheads="1"/>
          </p:cNvSpPr>
          <p:nvPr/>
        </p:nvSpPr>
        <p:spPr bwMode="auto">
          <a:xfrm>
            <a:off x="3219450"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1" name="Oval 230"/>
          <p:cNvSpPr>
            <a:spLocks noChangeArrowheads="1"/>
          </p:cNvSpPr>
          <p:nvPr/>
        </p:nvSpPr>
        <p:spPr bwMode="auto">
          <a:xfrm>
            <a:off x="3786188" y="1927225"/>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2" name="Oval 231"/>
          <p:cNvSpPr>
            <a:spLocks noChangeArrowheads="1"/>
          </p:cNvSpPr>
          <p:nvPr/>
        </p:nvSpPr>
        <p:spPr bwMode="auto">
          <a:xfrm>
            <a:off x="4354513"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3" name="Oval 232"/>
          <p:cNvSpPr>
            <a:spLocks noChangeArrowheads="1"/>
          </p:cNvSpPr>
          <p:nvPr/>
        </p:nvSpPr>
        <p:spPr bwMode="auto">
          <a:xfrm>
            <a:off x="4921250" y="1927225"/>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4" name="Oval 233"/>
          <p:cNvSpPr>
            <a:spLocks noChangeArrowheads="1"/>
          </p:cNvSpPr>
          <p:nvPr/>
        </p:nvSpPr>
        <p:spPr bwMode="auto">
          <a:xfrm>
            <a:off x="5489575" y="19272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5" name="Oval 234"/>
          <p:cNvSpPr>
            <a:spLocks noChangeArrowheads="1"/>
          </p:cNvSpPr>
          <p:nvPr/>
        </p:nvSpPr>
        <p:spPr bwMode="auto">
          <a:xfrm>
            <a:off x="3219450"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6" name="Oval 235"/>
          <p:cNvSpPr>
            <a:spLocks noChangeArrowheads="1"/>
          </p:cNvSpPr>
          <p:nvPr/>
        </p:nvSpPr>
        <p:spPr bwMode="auto">
          <a:xfrm>
            <a:off x="3786188" y="246380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7" name="Oval 236"/>
          <p:cNvSpPr>
            <a:spLocks noChangeArrowheads="1"/>
          </p:cNvSpPr>
          <p:nvPr/>
        </p:nvSpPr>
        <p:spPr bwMode="auto">
          <a:xfrm>
            <a:off x="4354513"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8" name="Oval 237"/>
          <p:cNvSpPr>
            <a:spLocks noChangeArrowheads="1"/>
          </p:cNvSpPr>
          <p:nvPr/>
        </p:nvSpPr>
        <p:spPr bwMode="auto">
          <a:xfrm>
            <a:off x="4921250" y="246380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9" name="Oval 238"/>
          <p:cNvSpPr>
            <a:spLocks noChangeArrowheads="1"/>
          </p:cNvSpPr>
          <p:nvPr/>
        </p:nvSpPr>
        <p:spPr bwMode="auto">
          <a:xfrm>
            <a:off x="5489575" y="24638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 name="Oval 214"/>
          <p:cNvSpPr>
            <a:spLocks noChangeArrowheads="1"/>
          </p:cNvSpPr>
          <p:nvPr/>
        </p:nvSpPr>
        <p:spPr bwMode="auto">
          <a:xfrm>
            <a:off x="3216275"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3" name="Oval 215"/>
          <p:cNvSpPr>
            <a:spLocks noChangeArrowheads="1"/>
          </p:cNvSpPr>
          <p:nvPr/>
        </p:nvSpPr>
        <p:spPr bwMode="auto">
          <a:xfrm>
            <a:off x="3783013" y="308768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4" name="Oval 216"/>
          <p:cNvSpPr>
            <a:spLocks noChangeArrowheads="1"/>
          </p:cNvSpPr>
          <p:nvPr/>
        </p:nvSpPr>
        <p:spPr bwMode="auto">
          <a:xfrm>
            <a:off x="4351338"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5" name="Oval 217"/>
          <p:cNvSpPr>
            <a:spLocks noChangeArrowheads="1"/>
          </p:cNvSpPr>
          <p:nvPr/>
        </p:nvSpPr>
        <p:spPr bwMode="auto">
          <a:xfrm>
            <a:off x="4918075" y="308768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6" name="Oval 218"/>
          <p:cNvSpPr>
            <a:spLocks noChangeArrowheads="1"/>
          </p:cNvSpPr>
          <p:nvPr/>
        </p:nvSpPr>
        <p:spPr bwMode="auto">
          <a:xfrm>
            <a:off x="5486400" y="308768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 name="Oval 219"/>
          <p:cNvSpPr>
            <a:spLocks noChangeArrowheads="1"/>
          </p:cNvSpPr>
          <p:nvPr/>
        </p:nvSpPr>
        <p:spPr bwMode="auto">
          <a:xfrm>
            <a:off x="3216275"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8" name="Oval 220"/>
          <p:cNvSpPr>
            <a:spLocks noChangeArrowheads="1"/>
          </p:cNvSpPr>
          <p:nvPr/>
        </p:nvSpPr>
        <p:spPr bwMode="auto">
          <a:xfrm>
            <a:off x="3783013" y="3622675"/>
            <a:ext cx="398462"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9" name="Oval 221"/>
          <p:cNvSpPr>
            <a:spLocks noChangeArrowheads="1"/>
          </p:cNvSpPr>
          <p:nvPr/>
        </p:nvSpPr>
        <p:spPr bwMode="auto">
          <a:xfrm>
            <a:off x="4351338"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0" name="Oval 222"/>
          <p:cNvSpPr>
            <a:spLocks noChangeArrowheads="1"/>
          </p:cNvSpPr>
          <p:nvPr/>
        </p:nvSpPr>
        <p:spPr bwMode="auto">
          <a:xfrm>
            <a:off x="4918075" y="3622675"/>
            <a:ext cx="398463"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1" name="Oval 223"/>
          <p:cNvSpPr>
            <a:spLocks noChangeArrowheads="1"/>
          </p:cNvSpPr>
          <p:nvPr/>
        </p:nvSpPr>
        <p:spPr bwMode="auto">
          <a:xfrm>
            <a:off x="5486400" y="3622675"/>
            <a:ext cx="396875" cy="373063"/>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2" name="Oval 224"/>
          <p:cNvSpPr>
            <a:spLocks noChangeArrowheads="1"/>
          </p:cNvSpPr>
          <p:nvPr/>
        </p:nvSpPr>
        <p:spPr bwMode="auto">
          <a:xfrm>
            <a:off x="3216275"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3" name="Oval 225"/>
          <p:cNvSpPr>
            <a:spLocks noChangeArrowheads="1"/>
          </p:cNvSpPr>
          <p:nvPr/>
        </p:nvSpPr>
        <p:spPr bwMode="auto">
          <a:xfrm>
            <a:off x="3783013" y="4156075"/>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4" name="Oval 226"/>
          <p:cNvSpPr>
            <a:spLocks noChangeArrowheads="1"/>
          </p:cNvSpPr>
          <p:nvPr/>
        </p:nvSpPr>
        <p:spPr bwMode="auto">
          <a:xfrm>
            <a:off x="4351338"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5" name="Oval 227"/>
          <p:cNvSpPr>
            <a:spLocks noChangeArrowheads="1"/>
          </p:cNvSpPr>
          <p:nvPr/>
        </p:nvSpPr>
        <p:spPr bwMode="auto">
          <a:xfrm>
            <a:off x="4918075" y="4156075"/>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6" name="Oval 228"/>
          <p:cNvSpPr>
            <a:spLocks noChangeArrowheads="1"/>
          </p:cNvSpPr>
          <p:nvPr/>
        </p:nvSpPr>
        <p:spPr bwMode="auto">
          <a:xfrm>
            <a:off x="5486400" y="4156075"/>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7" name="Oval 229"/>
          <p:cNvSpPr>
            <a:spLocks noChangeArrowheads="1"/>
          </p:cNvSpPr>
          <p:nvPr/>
        </p:nvSpPr>
        <p:spPr bwMode="auto">
          <a:xfrm>
            <a:off x="3216275"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8" name="Oval 230"/>
          <p:cNvSpPr>
            <a:spLocks noChangeArrowheads="1"/>
          </p:cNvSpPr>
          <p:nvPr/>
        </p:nvSpPr>
        <p:spPr bwMode="auto">
          <a:xfrm>
            <a:off x="3783013" y="4691063"/>
            <a:ext cx="398462"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9" name="Oval 231"/>
          <p:cNvSpPr>
            <a:spLocks noChangeArrowheads="1"/>
          </p:cNvSpPr>
          <p:nvPr/>
        </p:nvSpPr>
        <p:spPr bwMode="auto">
          <a:xfrm>
            <a:off x="4351338"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0" name="Oval 232"/>
          <p:cNvSpPr>
            <a:spLocks noChangeArrowheads="1"/>
          </p:cNvSpPr>
          <p:nvPr/>
        </p:nvSpPr>
        <p:spPr bwMode="auto">
          <a:xfrm>
            <a:off x="4918075" y="4691063"/>
            <a:ext cx="398463"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1" name="Oval 233"/>
          <p:cNvSpPr>
            <a:spLocks noChangeArrowheads="1"/>
          </p:cNvSpPr>
          <p:nvPr/>
        </p:nvSpPr>
        <p:spPr bwMode="auto">
          <a:xfrm>
            <a:off x="5486400" y="4691063"/>
            <a:ext cx="396875" cy="373062"/>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2" name="Oval 234"/>
          <p:cNvSpPr>
            <a:spLocks noChangeArrowheads="1"/>
          </p:cNvSpPr>
          <p:nvPr/>
        </p:nvSpPr>
        <p:spPr bwMode="auto">
          <a:xfrm>
            <a:off x="3216275"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3" name="Oval 235"/>
          <p:cNvSpPr>
            <a:spLocks noChangeArrowheads="1"/>
          </p:cNvSpPr>
          <p:nvPr/>
        </p:nvSpPr>
        <p:spPr bwMode="auto">
          <a:xfrm>
            <a:off x="3783013" y="522763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4" name="Oval 236"/>
          <p:cNvSpPr>
            <a:spLocks noChangeArrowheads="1"/>
          </p:cNvSpPr>
          <p:nvPr/>
        </p:nvSpPr>
        <p:spPr bwMode="auto">
          <a:xfrm>
            <a:off x="4351338"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5" name="Oval 237"/>
          <p:cNvSpPr>
            <a:spLocks noChangeArrowheads="1"/>
          </p:cNvSpPr>
          <p:nvPr/>
        </p:nvSpPr>
        <p:spPr bwMode="auto">
          <a:xfrm>
            <a:off x="4918075" y="522763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6" name="Oval 238"/>
          <p:cNvSpPr>
            <a:spLocks noChangeArrowheads="1"/>
          </p:cNvSpPr>
          <p:nvPr/>
        </p:nvSpPr>
        <p:spPr bwMode="auto">
          <a:xfrm>
            <a:off x="5486400" y="5227638"/>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7" name="Oval 214"/>
          <p:cNvSpPr>
            <a:spLocks noChangeArrowheads="1"/>
          </p:cNvSpPr>
          <p:nvPr/>
        </p:nvSpPr>
        <p:spPr bwMode="auto">
          <a:xfrm>
            <a:off x="249238"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8" name="Oval 215"/>
          <p:cNvSpPr>
            <a:spLocks noChangeArrowheads="1"/>
          </p:cNvSpPr>
          <p:nvPr/>
        </p:nvSpPr>
        <p:spPr bwMode="auto">
          <a:xfrm>
            <a:off x="815975" y="3206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9" name="Oval 216"/>
          <p:cNvSpPr>
            <a:spLocks noChangeArrowheads="1"/>
          </p:cNvSpPr>
          <p:nvPr/>
        </p:nvSpPr>
        <p:spPr bwMode="auto">
          <a:xfrm>
            <a:off x="1384300"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0" name="Oval 217"/>
          <p:cNvSpPr>
            <a:spLocks noChangeArrowheads="1"/>
          </p:cNvSpPr>
          <p:nvPr/>
        </p:nvSpPr>
        <p:spPr bwMode="auto">
          <a:xfrm>
            <a:off x="1951038" y="3206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1" name="Oval 218"/>
          <p:cNvSpPr>
            <a:spLocks noChangeArrowheads="1"/>
          </p:cNvSpPr>
          <p:nvPr/>
        </p:nvSpPr>
        <p:spPr bwMode="auto">
          <a:xfrm>
            <a:off x="2519363" y="3206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0" name="Oval 219"/>
          <p:cNvSpPr>
            <a:spLocks noChangeArrowheads="1"/>
          </p:cNvSpPr>
          <p:nvPr/>
        </p:nvSpPr>
        <p:spPr bwMode="auto">
          <a:xfrm>
            <a:off x="249238"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1" name="Oval 220"/>
          <p:cNvSpPr>
            <a:spLocks noChangeArrowheads="1"/>
          </p:cNvSpPr>
          <p:nvPr/>
        </p:nvSpPr>
        <p:spPr bwMode="auto">
          <a:xfrm>
            <a:off x="815975" y="85566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2" name="Oval 221"/>
          <p:cNvSpPr>
            <a:spLocks noChangeArrowheads="1"/>
          </p:cNvSpPr>
          <p:nvPr/>
        </p:nvSpPr>
        <p:spPr bwMode="auto">
          <a:xfrm>
            <a:off x="1384300"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3" name="Oval 222"/>
          <p:cNvSpPr>
            <a:spLocks noChangeArrowheads="1"/>
          </p:cNvSpPr>
          <p:nvPr/>
        </p:nvSpPr>
        <p:spPr bwMode="auto">
          <a:xfrm>
            <a:off x="1951038" y="85566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4" name="Oval 223"/>
          <p:cNvSpPr>
            <a:spLocks noChangeArrowheads="1"/>
          </p:cNvSpPr>
          <p:nvPr/>
        </p:nvSpPr>
        <p:spPr bwMode="auto">
          <a:xfrm>
            <a:off x="2519363" y="8556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5" name="Oval 224"/>
          <p:cNvSpPr>
            <a:spLocks noChangeArrowheads="1"/>
          </p:cNvSpPr>
          <p:nvPr/>
        </p:nvSpPr>
        <p:spPr bwMode="auto">
          <a:xfrm>
            <a:off x="249238"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6" name="Oval 225"/>
          <p:cNvSpPr>
            <a:spLocks noChangeArrowheads="1"/>
          </p:cNvSpPr>
          <p:nvPr/>
        </p:nvSpPr>
        <p:spPr bwMode="auto">
          <a:xfrm>
            <a:off x="815975" y="138906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7" name="Oval 226"/>
          <p:cNvSpPr>
            <a:spLocks noChangeArrowheads="1"/>
          </p:cNvSpPr>
          <p:nvPr/>
        </p:nvSpPr>
        <p:spPr bwMode="auto">
          <a:xfrm>
            <a:off x="1384300"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8" name="Oval 227"/>
          <p:cNvSpPr>
            <a:spLocks noChangeArrowheads="1"/>
          </p:cNvSpPr>
          <p:nvPr/>
        </p:nvSpPr>
        <p:spPr bwMode="auto">
          <a:xfrm>
            <a:off x="1951038" y="138906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9" name="Oval 228"/>
          <p:cNvSpPr>
            <a:spLocks noChangeArrowheads="1"/>
          </p:cNvSpPr>
          <p:nvPr/>
        </p:nvSpPr>
        <p:spPr bwMode="auto">
          <a:xfrm>
            <a:off x="2519363" y="13890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0" name="Oval 229"/>
          <p:cNvSpPr>
            <a:spLocks noChangeArrowheads="1"/>
          </p:cNvSpPr>
          <p:nvPr/>
        </p:nvSpPr>
        <p:spPr bwMode="auto">
          <a:xfrm>
            <a:off x="249238"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1" name="Oval 230"/>
          <p:cNvSpPr>
            <a:spLocks noChangeArrowheads="1"/>
          </p:cNvSpPr>
          <p:nvPr/>
        </p:nvSpPr>
        <p:spPr bwMode="auto">
          <a:xfrm>
            <a:off x="815975" y="192405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2" name="Oval 231"/>
          <p:cNvSpPr>
            <a:spLocks noChangeArrowheads="1"/>
          </p:cNvSpPr>
          <p:nvPr/>
        </p:nvSpPr>
        <p:spPr bwMode="auto">
          <a:xfrm>
            <a:off x="1384300"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3" name="Oval 232"/>
          <p:cNvSpPr>
            <a:spLocks noChangeArrowheads="1"/>
          </p:cNvSpPr>
          <p:nvPr/>
        </p:nvSpPr>
        <p:spPr bwMode="auto">
          <a:xfrm>
            <a:off x="1951038" y="192405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4" name="Oval 233"/>
          <p:cNvSpPr>
            <a:spLocks noChangeArrowheads="1"/>
          </p:cNvSpPr>
          <p:nvPr/>
        </p:nvSpPr>
        <p:spPr bwMode="auto">
          <a:xfrm>
            <a:off x="2519363" y="19240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5" name="Oval 234"/>
          <p:cNvSpPr>
            <a:spLocks noChangeArrowheads="1"/>
          </p:cNvSpPr>
          <p:nvPr/>
        </p:nvSpPr>
        <p:spPr bwMode="auto">
          <a:xfrm>
            <a:off x="249238"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8" name="Oval 235"/>
          <p:cNvSpPr>
            <a:spLocks noChangeArrowheads="1"/>
          </p:cNvSpPr>
          <p:nvPr/>
        </p:nvSpPr>
        <p:spPr bwMode="auto">
          <a:xfrm>
            <a:off x="815975" y="24606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9" name="Oval 236"/>
          <p:cNvSpPr>
            <a:spLocks noChangeArrowheads="1"/>
          </p:cNvSpPr>
          <p:nvPr/>
        </p:nvSpPr>
        <p:spPr bwMode="auto">
          <a:xfrm>
            <a:off x="1384300"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4" name="Oval 237"/>
          <p:cNvSpPr>
            <a:spLocks noChangeArrowheads="1"/>
          </p:cNvSpPr>
          <p:nvPr/>
        </p:nvSpPr>
        <p:spPr bwMode="auto">
          <a:xfrm>
            <a:off x="1951038" y="24606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5" name="Oval 238"/>
          <p:cNvSpPr>
            <a:spLocks noChangeArrowheads="1"/>
          </p:cNvSpPr>
          <p:nvPr/>
        </p:nvSpPr>
        <p:spPr bwMode="auto">
          <a:xfrm>
            <a:off x="2519363" y="2460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6" name="Oval 214"/>
          <p:cNvSpPr>
            <a:spLocks noChangeArrowheads="1"/>
          </p:cNvSpPr>
          <p:nvPr/>
        </p:nvSpPr>
        <p:spPr bwMode="auto">
          <a:xfrm>
            <a:off x="246063"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7" name="Oval 215"/>
          <p:cNvSpPr>
            <a:spLocks noChangeArrowheads="1"/>
          </p:cNvSpPr>
          <p:nvPr/>
        </p:nvSpPr>
        <p:spPr bwMode="auto">
          <a:xfrm>
            <a:off x="812800" y="30956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8" name="Oval 216"/>
          <p:cNvSpPr>
            <a:spLocks noChangeArrowheads="1"/>
          </p:cNvSpPr>
          <p:nvPr/>
        </p:nvSpPr>
        <p:spPr bwMode="auto">
          <a:xfrm>
            <a:off x="1381125"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9" name="Oval 217"/>
          <p:cNvSpPr>
            <a:spLocks noChangeArrowheads="1"/>
          </p:cNvSpPr>
          <p:nvPr/>
        </p:nvSpPr>
        <p:spPr bwMode="auto">
          <a:xfrm>
            <a:off x="1947863" y="30956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0" name="Oval 218"/>
          <p:cNvSpPr>
            <a:spLocks noChangeArrowheads="1"/>
          </p:cNvSpPr>
          <p:nvPr/>
        </p:nvSpPr>
        <p:spPr bwMode="auto">
          <a:xfrm>
            <a:off x="2516188" y="30956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1" name="Oval 219"/>
          <p:cNvSpPr>
            <a:spLocks noChangeArrowheads="1"/>
          </p:cNvSpPr>
          <p:nvPr/>
        </p:nvSpPr>
        <p:spPr bwMode="auto">
          <a:xfrm>
            <a:off x="246063" y="36306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2" name="Oval 220"/>
          <p:cNvSpPr>
            <a:spLocks noChangeArrowheads="1"/>
          </p:cNvSpPr>
          <p:nvPr/>
        </p:nvSpPr>
        <p:spPr bwMode="auto">
          <a:xfrm>
            <a:off x="812800" y="363061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3" name="Oval 221"/>
          <p:cNvSpPr>
            <a:spLocks noChangeArrowheads="1"/>
          </p:cNvSpPr>
          <p:nvPr/>
        </p:nvSpPr>
        <p:spPr bwMode="auto">
          <a:xfrm>
            <a:off x="1381125" y="36306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4" name="Oval 222"/>
          <p:cNvSpPr>
            <a:spLocks noChangeArrowheads="1"/>
          </p:cNvSpPr>
          <p:nvPr/>
        </p:nvSpPr>
        <p:spPr bwMode="auto">
          <a:xfrm>
            <a:off x="1947863" y="363061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5" name="Oval 223"/>
          <p:cNvSpPr>
            <a:spLocks noChangeArrowheads="1"/>
          </p:cNvSpPr>
          <p:nvPr/>
        </p:nvSpPr>
        <p:spPr bwMode="auto">
          <a:xfrm>
            <a:off x="2516188" y="363061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46" name="Oval 224"/>
          <p:cNvSpPr>
            <a:spLocks noChangeArrowheads="1"/>
          </p:cNvSpPr>
          <p:nvPr/>
        </p:nvSpPr>
        <p:spPr bwMode="auto">
          <a:xfrm>
            <a:off x="246063" y="41640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7" name="Oval 225"/>
          <p:cNvSpPr>
            <a:spLocks noChangeArrowheads="1"/>
          </p:cNvSpPr>
          <p:nvPr/>
        </p:nvSpPr>
        <p:spPr bwMode="auto">
          <a:xfrm>
            <a:off x="812800" y="416401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8" name="Oval 226"/>
          <p:cNvSpPr>
            <a:spLocks noChangeArrowheads="1"/>
          </p:cNvSpPr>
          <p:nvPr/>
        </p:nvSpPr>
        <p:spPr bwMode="auto">
          <a:xfrm>
            <a:off x="1381125" y="41640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9" name="Oval 227"/>
          <p:cNvSpPr>
            <a:spLocks noChangeArrowheads="1"/>
          </p:cNvSpPr>
          <p:nvPr/>
        </p:nvSpPr>
        <p:spPr bwMode="auto">
          <a:xfrm>
            <a:off x="1947863" y="416401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0" name="Oval 228"/>
          <p:cNvSpPr>
            <a:spLocks noChangeArrowheads="1"/>
          </p:cNvSpPr>
          <p:nvPr/>
        </p:nvSpPr>
        <p:spPr bwMode="auto">
          <a:xfrm>
            <a:off x="2516188" y="4164013"/>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1" name="Oval 229"/>
          <p:cNvSpPr>
            <a:spLocks noChangeArrowheads="1"/>
          </p:cNvSpPr>
          <p:nvPr/>
        </p:nvSpPr>
        <p:spPr bwMode="auto">
          <a:xfrm>
            <a:off x="246063" y="46990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2" name="Oval 230"/>
          <p:cNvSpPr>
            <a:spLocks noChangeArrowheads="1"/>
          </p:cNvSpPr>
          <p:nvPr/>
        </p:nvSpPr>
        <p:spPr bwMode="auto">
          <a:xfrm>
            <a:off x="812800" y="469900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3" name="Oval 231"/>
          <p:cNvSpPr>
            <a:spLocks noChangeArrowheads="1"/>
          </p:cNvSpPr>
          <p:nvPr/>
        </p:nvSpPr>
        <p:spPr bwMode="auto">
          <a:xfrm>
            <a:off x="1381125" y="46990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4" name="Oval 232"/>
          <p:cNvSpPr>
            <a:spLocks noChangeArrowheads="1"/>
          </p:cNvSpPr>
          <p:nvPr/>
        </p:nvSpPr>
        <p:spPr bwMode="auto">
          <a:xfrm>
            <a:off x="1947863" y="469900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5" name="Oval 233"/>
          <p:cNvSpPr>
            <a:spLocks noChangeArrowheads="1"/>
          </p:cNvSpPr>
          <p:nvPr/>
        </p:nvSpPr>
        <p:spPr bwMode="auto">
          <a:xfrm>
            <a:off x="2516188" y="4699000"/>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6" name="Oval 234"/>
          <p:cNvSpPr>
            <a:spLocks noChangeArrowheads="1"/>
          </p:cNvSpPr>
          <p:nvPr/>
        </p:nvSpPr>
        <p:spPr bwMode="auto">
          <a:xfrm>
            <a:off x="246063" y="52355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7" name="Oval 235"/>
          <p:cNvSpPr>
            <a:spLocks noChangeArrowheads="1"/>
          </p:cNvSpPr>
          <p:nvPr/>
        </p:nvSpPr>
        <p:spPr bwMode="auto">
          <a:xfrm>
            <a:off x="812800" y="52355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8" name="Oval 236"/>
          <p:cNvSpPr>
            <a:spLocks noChangeArrowheads="1"/>
          </p:cNvSpPr>
          <p:nvPr/>
        </p:nvSpPr>
        <p:spPr bwMode="auto">
          <a:xfrm>
            <a:off x="1381125" y="52355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9" name="Oval 237"/>
          <p:cNvSpPr>
            <a:spLocks noChangeArrowheads="1"/>
          </p:cNvSpPr>
          <p:nvPr/>
        </p:nvSpPr>
        <p:spPr bwMode="auto">
          <a:xfrm>
            <a:off x="1947863" y="52355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60" name="Oval 238"/>
          <p:cNvSpPr>
            <a:spLocks noChangeArrowheads="1"/>
          </p:cNvSpPr>
          <p:nvPr/>
        </p:nvSpPr>
        <p:spPr bwMode="auto">
          <a:xfrm>
            <a:off x="2516188" y="52355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30" name="Oval 214"/>
          <p:cNvSpPr>
            <a:spLocks noChangeArrowheads="1"/>
          </p:cNvSpPr>
          <p:nvPr/>
        </p:nvSpPr>
        <p:spPr bwMode="auto">
          <a:xfrm>
            <a:off x="3209925"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1" name="Oval 215"/>
          <p:cNvSpPr>
            <a:spLocks noChangeArrowheads="1"/>
          </p:cNvSpPr>
          <p:nvPr/>
        </p:nvSpPr>
        <p:spPr bwMode="auto">
          <a:xfrm>
            <a:off x="3776663" y="333375"/>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2" name="Oval 216"/>
          <p:cNvSpPr>
            <a:spLocks noChangeArrowheads="1"/>
          </p:cNvSpPr>
          <p:nvPr/>
        </p:nvSpPr>
        <p:spPr bwMode="auto">
          <a:xfrm>
            <a:off x="4344988"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33" name="Oval 217"/>
          <p:cNvSpPr>
            <a:spLocks noChangeArrowheads="1"/>
          </p:cNvSpPr>
          <p:nvPr/>
        </p:nvSpPr>
        <p:spPr bwMode="auto">
          <a:xfrm>
            <a:off x="4911725" y="333375"/>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1" name="Oval 218"/>
          <p:cNvSpPr>
            <a:spLocks noChangeArrowheads="1"/>
          </p:cNvSpPr>
          <p:nvPr/>
        </p:nvSpPr>
        <p:spPr bwMode="auto">
          <a:xfrm>
            <a:off x="5480050" y="33337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2" name="Oval 219"/>
          <p:cNvSpPr>
            <a:spLocks noChangeArrowheads="1"/>
          </p:cNvSpPr>
          <p:nvPr/>
        </p:nvSpPr>
        <p:spPr bwMode="auto">
          <a:xfrm>
            <a:off x="3209925"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3" name="Oval 220"/>
          <p:cNvSpPr>
            <a:spLocks noChangeArrowheads="1"/>
          </p:cNvSpPr>
          <p:nvPr/>
        </p:nvSpPr>
        <p:spPr bwMode="auto">
          <a:xfrm>
            <a:off x="3776663" y="868363"/>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4" name="Oval 221"/>
          <p:cNvSpPr>
            <a:spLocks noChangeArrowheads="1"/>
          </p:cNvSpPr>
          <p:nvPr/>
        </p:nvSpPr>
        <p:spPr bwMode="auto">
          <a:xfrm>
            <a:off x="4344988"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5" name="Oval 222"/>
          <p:cNvSpPr>
            <a:spLocks noChangeArrowheads="1"/>
          </p:cNvSpPr>
          <p:nvPr/>
        </p:nvSpPr>
        <p:spPr bwMode="auto">
          <a:xfrm>
            <a:off x="4911725" y="868363"/>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6" name="Oval 223"/>
          <p:cNvSpPr>
            <a:spLocks noChangeArrowheads="1"/>
          </p:cNvSpPr>
          <p:nvPr/>
        </p:nvSpPr>
        <p:spPr bwMode="auto">
          <a:xfrm>
            <a:off x="5480050" y="868363"/>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7" name="Oval 224"/>
          <p:cNvSpPr>
            <a:spLocks noChangeArrowheads="1"/>
          </p:cNvSpPr>
          <p:nvPr/>
        </p:nvSpPr>
        <p:spPr bwMode="auto">
          <a:xfrm>
            <a:off x="3209925"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8" name="Oval 225"/>
          <p:cNvSpPr>
            <a:spLocks noChangeArrowheads="1"/>
          </p:cNvSpPr>
          <p:nvPr/>
        </p:nvSpPr>
        <p:spPr bwMode="auto">
          <a:xfrm>
            <a:off x="3776663" y="1401763"/>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69" name="Oval 226"/>
          <p:cNvSpPr>
            <a:spLocks noChangeArrowheads="1"/>
          </p:cNvSpPr>
          <p:nvPr/>
        </p:nvSpPr>
        <p:spPr bwMode="auto">
          <a:xfrm>
            <a:off x="4344988"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0" name="Oval 227"/>
          <p:cNvSpPr>
            <a:spLocks noChangeArrowheads="1"/>
          </p:cNvSpPr>
          <p:nvPr/>
        </p:nvSpPr>
        <p:spPr bwMode="auto">
          <a:xfrm>
            <a:off x="4911725" y="1401763"/>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1" name="Oval 228"/>
          <p:cNvSpPr>
            <a:spLocks noChangeArrowheads="1"/>
          </p:cNvSpPr>
          <p:nvPr/>
        </p:nvSpPr>
        <p:spPr bwMode="auto">
          <a:xfrm>
            <a:off x="5480050" y="1401763"/>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2" name="Oval 229"/>
          <p:cNvSpPr>
            <a:spLocks noChangeArrowheads="1"/>
          </p:cNvSpPr>
          <p:nvPr/>
        </p:nvSpPr>
        <p:spPr bwMode="auto">
          <a:xfrm>
            <a:off x="3209925"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3" name="Oval 230"/>
          <p:cNvSpPr>
            <a:spLocks noChangeArrowheads="1"/>
          </p:cNvSpPr>
          <p:nvPr/>
        </p:nvSpPr>
        <p:spPr bwMode="auto">
          <a:xfrm>
            <a:off x="3776663" y="1936750"/>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4" name="Oval 231"/>
          <p:cNvSpPr>
            <a:spLocks noChangeArrowheads="1"/>
          </p:cNvSpPr>
          <p:nvPr/>
        </p:nvSpPr>
        <p:spPr bwMode="auto">
          <a:xfrm>
            <a:off x="4344988"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5" name="Oval 232"/>
          <p:cNvSpPr>
            <a:spLocks noChangeArrowheads="1"/>
          </p:cNvSpPr>
          <p:nvPr/>
        </p:nvSpPr>
        <p:spPr bwMode="auto">
          <a:xfrm>
            <a:off x="4911725" y="1936750"/>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6" name="Oval 233"/>
          <p:cNvSpPr>
            <a:spLocks noChangeArrowheads="1"/>
          </p:cNvSpPr>
          <p:nvPr/>
        </p:nvSpPr>
        <p:spPr bwMode="auto">
          <a:xfrm>
            <a:off x="5480050" y="1936750"/>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7" name="Oval 234"/>
          <p:cNvSpPr>
            <a:spLocks noChangeArrowheads="1"/>
          </p:cNvSpPr>
          <p:nvPr/>
        </p:nvSpPr>
        <p:spPr bwMode="auto">
          <a:xfrm>
            <a:off x="3209925"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8" name="Oval 235"/>
          <p:cNvSpPr>
            <a:spLocks noChangeArrowheads="1"/>
          </p:cNvSpPr>
          <p:nvPr/>
        </p:nvSpPr>
        <p:spPr bwMode="auto">
          <a:xfrm>
            <a:off x="3776663" y="2473325"/>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79" name="Oval 236"/>
          <p:cNvSpPr>
            <a:spLocks noChangeArrowheads="1"/>
          </p:cNvSpPr>
          <p:nvPr/>
        </p:nvSpPr>
        <p:spPr bwMode="auto">
          <a:xfrm>
            <a:off x="4344988"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0" name="Oval 237"/>
          <p:cNvSpPr>
            <a:spLocks noChangeArrowheads="1"/>
          </p:cNvSpPr>
          <p:nvPr/>
        </p:nvSpPr>
        <p:spPr bwMode="auto">
          <a:xfrm>
            <a:off x="4911725" y="2473325"/>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1" name="Oval 238"/>
          <p:cNvSpPr>
            <a:spLocks noChangeArrowheads="1"/>
          </p:cNvSpPr>
          <p:nvPr/>
        </p:nvSpPr>
        <p:spPr bwMode="auto">
          <a:xfrm>
            <a:off x="5480050" y="2473325"/>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2" name="Oval 214"/>
          <p:cNvSpPr>
            <a:spLocks noChangeArrowheads="1"/>
          </p:cNvSpPr>
          <p:nvPr/>
        </p:nvSpPr>
        <p:spPr bwMode="auto">
          <a:xfrm>
            <a:off x="3206750"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3" name="Oval 215"/>
          <p:cNvSpPr>
            <a:spLocks noChangeArrowheads="1"/>
          </p:cNvSpPr>
          <p:nvPr/>
        </p:nvSpPr>
        <p:spPr bwMode="auto">
          <a:xfrm>
            <a:off x="3773488" y="3097213"/>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4" name="Oval 216"/>
          <p:cNvSpPr>
            <a:spLocks noChangeArrowheads="1"/>
          </p:cNvSpPr>
          <p:nvPr/>
        </p:nvSpPr>
        <p:spPr bwMode="auto">
          <a:xfrm>
            <a:off x="4341813"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5" name="Oval 217"/>
          <p:cNvSpPr>
            <a:spLocks noChangeArrowheads="1"/>
          </p:cNvSpPr>
          <p:nvPr/>
        </p:nvSpPr>
        <p:spPr bwMode="auto">
          <a:xfrm>
            <a:off x="4908550" y="3097213"/>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6" name="Oval 218"/>
          <p:cNvSpPr>
            <a:spLocks noChangeArrowheads="1"/>
          </p:cNvSpPr>
          <p:nvPr/>
        </p:nvSpPr>
        <p:spPr bwMode="auto">
          <a:xfrm>
            <a:off x="5476875" y="309721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7" name="Oval 219"/>
          <p:cNvSpPr>
            <a:spLocks noChangeArrowheads="1"/>
          </p:cNvSpPr>
          <p:nvPr/>
        </p:nvSpPr>
        <p:spPr bwMode="auto">
          <a:xfrm>
            <a:off x="3206750" y="3632200"/>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8" name="Oval 220"/>
          <p:cNvSpPr>
            <a:spLocks noChangeArrowheads="1"/>
          </p:cNvSpPr>
          <p:nvPr/>
        </p:nvSpPr>
        <p:spPr bwMode="auto">
          <a:xfrm>
            <a:off x="3773488" y="3632200"/>
            <a:ext cx="398462"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89" name="Oval 221"/>
          <p:cNvSpPr>
            <a:spLocks noChangeArrowheads="1"/>
          </p:cNvSpPr>
          <p:nvPr/>
        </p:nvSpPr>
        <p:spPr bwMode="auto">
          <a:xfrm>
            <a:off x="4341813" y="3632200"/>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90" name="Oval 222"/>
          <p:cNvSpPr>
            <a:spLocks noChangeArrowheads="1"/>
          </p:cNvSpPr>
          <p:nvPr/>
        </p:nvSpPr>
        <p:spPr bwMode="auto">
          <a:xfrm>
            <a:off x="4908550" y="3632200"/>
            <a:ext cx="398463"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73791" name="Oval 223"/>
          <p:cNvSpPr>
            <a:spLocks noChangeArrowheads="1"/>
          </p:cNvSpPr>
          <p:nvPr/>
        </p:nvSpPr>
        <p:spPr bwMode="auto">
          <a:xfrm>
            <a:off x="5476875" y="3632200"/>
            <a:ext cx="396875" cy="373063"/>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0" name="Oval 224"/>
          <p:cNvSpPr>
            <a:spLocks noChangeArrowheads="1"/>
          </p:cNvSpPr>
          <p:nvPr/>
        </p:nvSpPr>
        <p:spPr bwMode="auto">
          <a:xfrm>
            <a:off x="3206750" y="41656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1" name="Oval 225"/>
          <p:cNvSpPr>
            <a:spLocks noChangeArrowheads="1"/>
          </p:cNvSpPr>
          <p:nvPr/>
        </p:nvSpPr>
        <p:spPr bwMode="auto">
          <a:xfrm>
            <a:off x="3773488" y="4165600"/>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2" name="Oval 226"/>
          <p:cNvSpPr>
            <a:spLocks noChangeArrowheads="1"/>
          </p:cNvSpPr>
          <p:nvPr/>
        </p:nvSpPr>
        <p:spPr bwMode="auto">
          <a:xfrm>
            <a:off x="4341813" y="41656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3" name="Oval 227"/>
          <p:cNvSpPr>
            <a:spLocks noChangeArrowheads="1"/>
          </p:cNvSpPr>
          <p:nvPr/>
        </p:nvSpPr>
        <p:spPr bwMode="auto">
          <a:xfrm>
            <a:off x="4908550" y="4165600"/>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4" name="Oval 228"/>
          <p:cNvSpPr>
            <a:spLocks noChangeArrowheads="1"/>
          </p:cNvSpPr>
          <p:nvPr/>
        </p:nvSpPr>
        <p:spPr bwMode="auto">
          <a:xfrm>
            <a:off x="5476875" y="4165600"/>
            <a:ext cx="396875" cy="374650"/>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5" name="Oval 229"/>
          <p:cNvSpPr>
            <a:spLocks noChangeArrowheads="1"/>
          </p:cNvSpPr>
          <p:nvPr/>
        </p:nvSpPr>
        <p:spPr bwMode="auto">
          <a:xfrm>
            <a:off x="3206750" y="470058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7" name="Oval 230"/>
          <p:cNvSpPr>
            <a:spLocks noChangeArrowheads="1"/>
          </p:cNvSpPr>
          <p:nvPr/>
        </p:nvSpPr>
        <p:spPr bwMode="auto">
          <a:xfrm>
            <a:off x="3773488" y="4700588"/>
            <a:ext cx="398462"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8" name="Oval 231"/>
          <p:cNvSpPr>
            <a:spLocks noChangeArrowheads="1"/>
          </p:cNvSpPr>
          <p:nvPr/>
        </p:nvSpPr>
        <p:spPr bwMode="auto">
          <a:xfrm>
            <a:off x="4341813" y="470058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09" name="Oval 232"/>
          <p:cNvSpPr>
            <a:spLocks noChangeArrowheads="1"/>
          </p:cNvSpPr>
          <p:nvPr/>
        </p:nvSpPr>
        <p:spPr bwMode="auto">
          <a:xfrm>
            <a:off x="4908550" y="4700588"/>
            <a:ext cx="398463"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0" name="Oval 233"/>
          <p:cNvSpPr>
            <a:spLocks noChangeArrowheads="1"/>
          </p:cNvSpPr>
          <p:nvPr/>
        </p:nvSpPr>
        <p:spPr bwMode="auto">
          <a:xfrm>
            <a:off x="5476875" y="4700588"/>
            <a:ext cx="396875" cy="373062"/>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1" name="Oval 234"/>
          <p:cNvSpPr>
            <a:spLocks noChangeArrowheads="1"/>
          </p:cNvSpPr>
          <p:nvPr/>
        </p:nvSpPr>
        <p:spPr bwMode="auto">
          <a:xfrm>
            <a:off x="3206750" y="523716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2" name="Oval 235"/>
          <p:cNvSpPr>
            <a:spLocks noChangeArrowheads="1"/>
          </p:cNvSpPr>
          <p:nvPr/>
        </p:nvSpPr>
        <p:spPr bwMode="auto">
          <a:xfrm>
            <a:off x="3773488" y="5237163"/>
            <a:ext cx="398462"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3" name="Oval 236"/>
          <p:cNvSpPr>
            <a:spLocks noChangeArrowheads="1"/>
          </p:cNvSpPr>
          <p:nvPr/>
        </p:nvSpPr>
        <p:spPr bwMode="auto">
          <a:xfrm>
            <a:off x="4341813" y="5237163"/>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4" name="Oval 237"/>
          <p:cNvSpPr>
            <a:spLocks noChangeArrowheads="1"/>
          </p:cNvSpPr>
          <p:nvPr/>
        </p:nvSpPr>
        <p:spPr bwMode="auto">
          <a:xfrm>
            <a:off x="4908550" y="5237163"/>
            <a:ext cx="398463"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5" name="Oval 238"/>
          <p:cNvSpPr>
            <a:spLocks noChangeArrowheads="1"/>
          </p:cNvSpPr>
          <p:nvPr/>
        </p:nvSpPr>
        <p:spPr bwMode="auto">
          <a:xfrm>
            <a:off x="5476875" y="5237163"/>
            <a:ext cx="396875" cy="374650"/>
          </a:xfrm>
          <a:prstGeom prst="ellipse">
            <a:avLst/>
          </a:prstGeom>
          <a:solidFill>
            <a:srgbClr val="FF00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6" name="Oval 214"/>
          <p:cNvSpPr>
            <a:spLocks noChangeArrowheads="1"/>
          </p:cNvSpPr>
          <p:nvPr/>
        </p:nvSpPr>
        <p:spPr bwMode="auto">
          <a:xfrm>
            <a:off x="239713"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7" name="Oval 215"/>
          <p:cNvSpPr>
            <a:spLocks noChangeArrowheads="1"/>
          </p:cNvSpPr>
          <p:nvPr/>
        </p:nvSpPr>
        <p:spPr bwMode="auto">
          <a:xfrm>
            <a:off x="806450" y="33020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8" name="Oval 216"/>
          <p:cNvSpPr>
            <a:spLocks noChangeArrowheads="1"/>
          </p:cNvSpPr>
          <p:nvPr/>
        </p:nvSpPr>
        <p:spPr bwMode="auto">
          <a:xfrm>
            <a:off x="1374775"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19" name="Oval 217"/>
          <p:cNvSpPr>
            <a:spLocks noChangeArrowheads="1"/>
          </p:cNvSpPr>
          <p:nvPr/>
        </p:nvSpPr>
        <p:spPr bwMode="auto">
          <a:xfrm>
            <a:off x="1941513" y="33020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0" name="Oval 218"/>
          <p:cNvSpPr>
            <a:spLocks noChangeArrowheads="1"/>
          </p:cNvSpPr>
          <p:nvPr/>
        </p:nvSpPr>
        <p:spPr bwMode="auto">
          <a:xfrm>
            <a:off x="2509838" y="3302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1" name="Oval 219"/>
          <p:cNvSpPr>
            <a:spLocks noChangeArrowheads="1"/>
          </p:cNvSpPr>
          <p:nvPr/>
        </p:nvSpPr>
        <p:spPr bwMode="auto">
          <a:xfrm>
            <a:off x="239713"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2" name="Oval 220"/>
          <p:cNvSpPr>
            <a:spLocks noChangeArrowheads="1"/>
          </p:cNvSpPr>
          <p:nvPr/>
        </p:nvSpPr>
        <p:spPr bwMode="auto">
          <a:xfrm>
            <a:off x="806450" y="865188"/>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3" name="Oval 221"/>
          <p:cNvSpPr>
            <a:spLocks noChangeArrowheads="1"/>
          </p:cNvSpPr>
          <p:nvPr/>
        </p:nvSpPr>
        <p:spPr bwMode="auto">
          <a:xfrm>
            <a:off x="1374775"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4" name="Oval 222"/>
          <p:cNvSpPr>
            <a:spLocks noChangeArrowheads="1"/>
          </p:cNvSpPr>
          <p:nvPr/>
        </p:nvSpPr>
        <p:spPr bwMode="auto">
          <a:xfrm>
            <a:off x="1941513" y="865188"/>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5" name="Oval 223"/>
          <p:cNvSpPr>
            <a:spLocks noChangeArrowheads="1"/>
          </p:cNvSpPr>
          <p:nvPr/>
        </p:nvSpPr>
        <p:spPr bwMode="auto">
          <a:xfrm>
            <a:off x="2509838" y="86518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6" name="Oval 224"/>
          <p:cNvSpPr>
            <a:spLocks noChangeArrowheads="1"/>
          </p:cNvSpPr>
          <p:nvPr/>
        </p:nvSpPr>
        <p:spPr bwMode="auto">
          <a:xfrm>
            <a:off x="239713"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7" name="Oval 225"/>
          <p:cNvSpPr>
            <a:spLocks noChangeArrowheads="1"/>
          </p:cNvSpPr>
          <p:nvPr/>
        </p:nvSpPr>
        <p:spPr bwMode="auto">
          <a:xfrm>
            <a:off x="806450" y="1398588"/>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8" name="Oval 226"/>
          <p:cNvSpPr>
            <a:spLocks noChangeArrowheads="1"/>
          </p:cNvSpPr>
          <p:nvPr/>
        </p:nvSpPr>
        <p:spPr bwMode="auto">
          <a:xfrm>
            <a:off x="1374775"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29" name="Oval 227"/>
          <p:cNvSpPr>
            <a:spLocks noChangeArrowheads="1"/>
          </p:cNvSpPr>
          <p:nvPr/>
        </p:nvSpPr>
        <p:spPr bwMode="auto">
          <a:xfrm>
            <a:off x="1941513" y="1398588"/>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30" name="Oval 228"/>
          <p:cNvSpPr>
            <a:spLocks noChangeArrowheads="1"/>
          </p:cNvSpPr>
          <p:nvPr/>
        </p:nvSpPr>
        <p:spPr bwMode="auto">
          <a:xfrm>
            <a:off x="2509838" y="139858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31" name="Oval 229"/>
          <p:cNvSpPr>
            <a:spLocks noChangeArrowheads="1"/>
          </p:cNvSpPr>
          <p:nvPr/>
        </p:nvSpPr>
        <p:spPr bwMode="auto">
          <a:xfrm>
            <a:off x="239713"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6" name="Oval 230"/>
          <p:cNvSpPr>
            <a:spLocks noChangeArrowheads="1"/>
          </p:cNvSpPr>
          <p:nvPr/>
        </p:nvSpPr>
        <p:spPr bwMode="auto">
          <a:xfrm>
            <a:off x="806450" y="1933575"/>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7" name="Oval 231"/>
          <p:cNvSpPr>
            <a:spLocks noChangeArrowheads="1"/>
          </p:cNvSpPr>
          <p:nvPr/>
        </p:nvSpPr>
        <p:spPr bwMode="auto">
          <a:xfrm>
            <a:off x="1374775"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8" name="Oval 232"/>
          <p:cNvSpPr>
            <a:spLocks noChangeArrowheads="1"/>
          </p:cNvSpPr>
          <p:nvPr/>
        </p:nvSpPr>
        <p:spPr bwMode="auto">
          <a:xfrm>
            <a:off x="1941513" y="1933575"/>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499" name="Oval 233"/>
          <p:cNvSpPr>
            <a:spLocks noChangeArrowheads="1"/>
          </p:cNvSpPr>
          <p:nvPr/>
        </p:nvSpPr>
        <p:spPr bwMode="auto">
          <a:xfrm>
            <a:off x="2509838" y="193357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0" name="Oval 234"/>
          <p:cNvSpPr>
            <a:spLocks noChangeArrowheads="1"/>
          </p:cNvSpPr>
          <p:nvPr/>
        </p:nvSpPr>
        <p:spPr bwMode="auto">
          <a:xfrm>
            <a:off x="239713"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1" name="Oval 235"/>
          <p:cNvSpPr>
            <a:spLocks noChangeArrowheads="1"/>
          </p:cNvSpPr>
          <p:nvPr/>
        </p:nvSpPr>
        <p:spPr bwMode="auto">
          <a:xfrm>
            <a:off x="806450" y="247015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2" name="Oval 236"/>
          <p:cNvSpPr>
            <a:spLocks noChangeArrowheads="1"/>
          </p:cNvSpPr>
          <p:nvPr/>
        </p:nvSpPr>
        <p:spPr bwMode="auto">
          <a:xfrm>
            <a:off x="1374775"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3" name="Oval 237"/>
          <p:cNvSpPr>
            <a:spLocks noChangeArrowheads="1"/>
          </p:cNvSpPr>
          <p:nvPr/>
        </p:nvSpPr>
        <p:spPr bwMode="auto">
          <a:xfrm>
            <a:off x="1941513" y="247015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4" name="Oval 238"/>
          <p:cNvSpPr>
            <a:spLocks noChangeArrowheads="1"/>
          </p:cNvSpPr>
          <p:nvPr/>
        </p:nvSpPr>
        <p:spPr bwMode="auto">
          <a:xfrm>
            <a:off x="2509838" y="2470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5" name="Oval 214"/>
          <p:cNvSpPr>
            <a:spLocks noChangeArrowheads="1"/>
          </p:cNvSpPr>
          <p:nvPr/>
        </p:nvSpPr>
        <p:spPr bwMode="auto">
          <a:xfrm>
            <a:off x="236538"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06" name="Oval 215"/>
          <p:cNvSpPr>
            <a:spLocks noChangeArrowheads="1"/>
          </p:cNvSpPr>
          <p:nvPr/>
        </p:nvSpPr>
        <p:spPr bwMode="auto">
          <a:xfrm>
            <a:off x="803275" y="310515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0" name="Oval 216"/>
          <p:cNvSpPr>
            <a:spLocks noChangeArrowheads="1"/>
          </p:cNvSpPr>
          <p:nvPr/>
        </p:nvSpPr>
        <p:spPr bwMode="auto">
          <a:xfrm>
            <a:off x="1371600"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1" name="Oval 217"/>
          <p:cNvSpPr>
            <a:spLocks noChangeArrowheads="1"/>
          </p:cNvSpPr>
          <p:nvPr/>
        </p:nvSpPr>
        <p:spPr bwMode="auto">
          <a:xfrm>
            <a:off x="1938338" y="310515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2" name="Oval 218"/>
          <p:cNvSpPr>
            <a:spLocks noChangeArrowheads="1"/>
          </p:cNvSpPr>
          <p:nvPr/>
        </p:nvSpPr>
        <p:spPr bwMode="auto">
          <a:xfrm>
            <a:off x="2506663" y="310515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3" name="Oval 219"/>
          <p:cNvSpPr>
            <a:spLocks noChangeArrowheads="1"/>
          </p:cNvSpPr>
          <p:nvPr/>
        </p:nvSpPr>
        <p:spPr bwMode="auto">
          <a:xfrm>
            <a:off x="236538" y="364013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4" name="Oval 220"/>
          <p:cNvSpPr>
            <a:spLocks noChangeArrowheads="1"/>
          </p:cNvSpPr>
          <p:nvPr/>
        </p:nvSpPr>
        <p:spPr bwMode="auto">
          <a:xfrm>
            <a:off x="803275" y="3640138"/>
            <a:ext cx="398463"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5" name="Oval 221"/>
          <p:cNvSpPr>
            <a:spLocks noChangeArrowheads="1"/>
          </p:cNvSpPr>
          <p:nvPr/>
        </p:nvSpPr>
        <p:spPr bwMode="auto">
          <a:xfrm>
            <a:off x="1371600" y="3640138"/>
            <a:ext cx="396875"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6" name="Oval 222"/>
          <p:cNvSpPr>
            <a:spLocks noChangeArrowheads="1"/>
          </p:cNvSpPr>
          <p:nvPr/>
        </p:nvSpPr>
        <p:spPr bwMode="auto">
          <a:xfrm>
            <a:off x="1938338" y="3640138"/>
            <a:ext cx="398462" cy="373062"/>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7" name="Oval 223"/>
          <p:cNvSpPr>
            <a:spLocks noChangeArrowheads="1"/>
          </p:cNvSpPr>
          <p:nvPr/>
        </p:nvSpPr>
        <p:spPr bwMode="auto">
          <a:xfrm>
            <a:off x="2506663" y="3640138"/>
            <a:ext cx="396875" cy="373062"/>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8" name="Oval 224"/>
          <p:cNvSpPr>
            <a:spLocks noChangeArrowheads="1"/>
          </p:cNvSpPr>
          <p:nvPr/>
        </p:nvSpPr>
        <p:spPr bwMode="auto">
          <a:xfrm>
            <a:off x="236538" y="417353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19" name="Oval 225"/>
          <p:cNvSpPr>
            <a:spLocks noChangeArrowheads="1"/>
          </p:cNvSpPr>
          <p:nvPr/>
        </p:nvSpPr>
        <p:spPr bwMode="auto">
          <a:xfrm>
            <a:off x="803275" y="4173538"/>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0" name="Oval 226"/>
          <p:cNvSpPr>
            <a:spLocks noChangeArrowheads="1"/>
          </p:cNvSpPr>
          <p:nvPr/>
        </p:nvSpPr>
        <p:spPr bwMode="auto">
          <a:xfrm>
            <a:off x="1371600" y="4173538"/>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1" name="Oval 227"/>
          <p:cNvSpPr>
            <a:spLocks noChangeArrowheads="1"/>
          </p:cNvSpPr>
          <p:nvPr/>
        </p:nvSpPr>
        <p:spPr bwMode="auto">
          <a:xfrm>
            <a:off x="1938338" y="4173538"/>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2" name="Oval 228"/>
          <p:cNvSpPr>
            <a:spLocks noChangeArrowheads="1"/>
          </p:cNvSpPr>
          <p:nvPr/>
        </p:nvSpPr>
        <p:spPr bwMode="auto">
          <a:xfrm>
            <a:off x="2506663" y="4173538"/>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3" name="Oval 229"/>
          <p:cNvSpPr>
            <a:spLocks noChangeArrowheads="1"/>
          </p:cNvSpPr>
          <p:nvPr/>
        </p:nvSpPr>
        <p:spPr bwMode="auto">
          <a:xfrm>
            <a:off x="236538" y="470852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4" name="Oval 230"/>
          <p:cNvSpPr>
            <a:spLocks noChangeArrowheads="1"/>
          </p:cNvSpPr>
          <p:nvPr/>
        </p:nvSpPr>
        <p:spPr bwMode="auto">
          <a:xfrm>
            <a:off x="803275" y="4708525"/>
            <a:ext cx="398463"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5" name="Oval 231"/>
          <p:cNvSpPr>
            <a:spLocks noChangeArrowheads="1"/>
          </p:cNvSpPr>
          <p:nvPr/>
        </p:nvSpPr>
        <p:spPr bwMode="auto">
          <a:xfrm>
            <a:off x="1371600" y="4708525"/>
            <a:ext cx="396875"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6" name="Oval 232"/>
          <p:cNvSpPr>
            <a:spLocks noChangeArrowheads="1"/>
          </p:cNvSpPr>
          <p:nvPr/>
        </p:nvSpPr>
        <p:spPr bwMode="auto">
          <a:xfrm>
            <a:off x="1938338" y="4708525"/>
            <a:ext cx="398462" cy="373063"/>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98527" name="Oval 233"/>
          <p:cNvSpPr>
            <a:spLocks noChangeArrowheads="1"/>
          </p:cNvSpPr>
          <p:nvPr/>
        </p:nvSpPr>
        <p:spPr bwMode="auto">
          <a:xfrm>
            <a:off x="2506663" y="4708525"/>
            <a:ext cx="396875" cy="373063"/>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2" name="Oval 234"/>
          <p:cNvSpPr>
            <a:spLocks noChangeArrowheads="1"/>
          </p:cNvSpPr>
          <p:nvPr/>
        </p:nvSpPr>
        <p:spPr bwMode="auto">
          <a:xfrm>
            <a:off x="236538" y="52451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3" name="Oval 235"/>
          <p:cNvSpPr>
            <a:spLocks noChangeArrowheads="1"/>
          </p:cNvSpPr>
          <p:nvPr/>
        </p:nvSpPr>
        <p:spPr bwMode="auto">
          <a:xfrm>
            <a:off x="803275" y="5245100"/>
            <a:ext cx="398463"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4" name="Oval 236"/>
          <p:cNvSpPr>
            <a:spLocks noChangeArrowheads="1"/>
          </p:cNvSpPr>
          <p:nvPr/>
        </p:nvSpPr>
        <p:spPr bwMode="auto">
          <a:xfrm>
            <a:off x="1371600" y="5245100"/>
            <a:ext cx="396875"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5" name="Oval 237"/>
          <p:cNvSpPr>
            <a:spLocks noChangeArrowheads="1"/>
          </p:cNvSpPr>
          <p:nvPr/>
        </p:nvSpPr>
        <p:spPr bwMode="auto">
          <a:xfrm>
            <a:off x="1938338" y="5245100"/>
            <a:ext cx="398462" cy="374650"/>
          </a:xfrm>
          <a:prstGeom prst="ellipse">
            <a:avLst/>
          </a:prstGeom>
          <a:solidFill>
            <a:srgbClr val="00FF00">
              <a:alpha val="59999"/>
            </a:srgbClr>
          </a:solidFill>
          <a:ln w="25400" algn="ctr">
            <a:noFill/>
            <a:round/>
            <a:headEnd/>
            <a:tailEnd/>
          </a:ln>
        </p:spPr>
        <p:txBody>
          <a:bodyPr anchor="ctr"/>
          <a:lstStyle/>
          <a:p>
            <a:pPr>
              <a:defRPr/>
            </a:pPr>
            <a:endParaRPr lang="en-US">
              <a:solidFill>
                <a:schemeClr val="lt1"/>
              </a:solidFill>
              <a:latin typeface="+mn-lt"/>
            </a:endParaRPr>
          </a:p>
        </p:txBody>
      </p:sp>
      <p:sp>
        <p:nvSpPr>
          <p:cNvPr id="196" name="Oval 238"/>
          <p:cNvSpPr>
            <a:spLocks noChangeArrowheads="1"/>
          </p:cNvSpPr>
          <p:nvPr/>
        </p:nvSpPr>
        <p:spPr bwMode="auto">
          <a:xfrm>
            <a:off x="2506663" y="5245100"/>
            <a:ext cx="396875" cy="374650"/>
          </a:xfrm>
          <a:prstGeom prst="ellipse">
            <a:avLst/>
          </a:prstGeom>
          <a:solidFill>
            <a:srgbClr val="FFE800">
              <a:alpha val="59999"/>
            </a:srgbClr>
          </a:solidFill>
          <a:ln w="25400" algn="ctr">
            <a:noFill/>
            <a:round/>
            <a:headEnd/>
            <a:tailEnd/>
          </a:ln>
        </p:spPr>
        <p:txBody>
          <a:bodyPr anchor="ctr"/>
          <a:lstStyle/>
          <a:p>
            <a:pPr>
              <a:defRPr/>
            </a:pPr>
            <a:endParaRPr lang="en-US">
              <a:solidFill>
                <a:schemeClr val="lt1"/>
              </a:solidFill>
              <a:latin typeface="+mn-lt"/>
            </a:endParaRPr>
          </a:p>
        </p:txBody>
      </p:sp>
    </p:spTree>
    <p:extLst>
      <p:ext uri="{BB962C8B-B14F-4D97-AF65-F5344CB8AC3E}">
        <p14:creationId xmlns:p14="http://schemas.microsoft.com/office/powerpoint/2010/main" val="33919262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460375" y="579438"/>
            <a:ext cx="8432800" cy="225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Aft>
                <a:spcPct val="15000"/>
              </a:spcAft>
            </a:pPr>
            <a:r>
              <a:rPr lang="en-US" sz="6600" b="1" dirty="0">
                <a:solidFill>
                  <a:schemeClr val="bg1"/>
                </a:solidFill>
                <a:latin typeface="Calibri" pitchFamily="34" charset="0"/>
              </a:rPr>
              <a:t>Alcohol:</a:t>
            </a:r>
          </a:p>
          <a:p>
            <a:pPr algn="r"/>
            <a:r>
              <a:rPr lang="en-US" sz="6600" b="1" dirty="0">
                <a:solidFill>
                  <a:schemeClr val="bg1"/>
                </a:solidFill>
                <a:latin typeface="Calibri" pitchFamily="34" charset="0"/>
              </a:rPr>
              <a:t>What’s the Problem?</a:t>
            </a:r>
            <a:endParaRPr lang="en-US" sz="6600" dirty="0">
              <a:solidFill>
                <a:schemeClr val="bg1"/>
              </a:solidFill>
              <a:latin typeface="Calibri" pitchFamily="34" charset="0"/>
            </a:endParaRPr>
          </a:p>
        </p:txBody>
      </p:sp>
      <p:sp>
        <p:nvSpPr>
          <p:cNvPr id="36867" name="Text Box 5"/>
          <p:cNvSpPr txBox="1">
            <a:spLocks noChangeArrowheads="1"/>
          </p:cNvSpPr>
          <p:nvPr/>
        </p:nvSpPr>
        <p:spPr bwMode="auto">
          <a:xfrm>
            <a:off x="1236663" y="3805297"/>
            <a:ext cx="691673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4800" b="1" dirty="0" smtClean="0">
                <a:solidFill>
                  <a:srgbClr val="FF0000"/>
                </a:solidFill>
              </a:rPr>
              <a:t>alcoholism</a:t>
            </a:r>
          </a:p>
          <a:p>
            <a:pPr eaLnBrk="1" hangingPunct="1"/>
            <a:r>
              <a:rPr lang="en-US" sz="8000" b="1" dirty="0" smtClean="0">
                <a:solidFill>
                  <a:srgbClr val="FFE800"/>
                </a:solidFill>
              </a:rPr>
              <a:t>risky drinking</a:t>
            </a:r>
            <a:endParaRPr lang="en-US" sz="8000" b="1" dirty="0">
              <a:solidFill>
                <a:srgbClr val="FFE800"/>
              </a:solidFill>
            </a:endParaRPr>
          </a:p>
        </p:txBody>
      </p:sp>
    </p:spTree>
    <p:extLst>
      <p:ext uri="{BB962C8B-B14F-4D97-AF65-F5344CB8AC3E}">
        <p14:creationId xmlns:p14="http://schemas.microsoft.com/office/powerpoint/2010/main" val="58195779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8"/>
          <p:cNvSpPr>
            <a:spLocks noChangeArrowheads="1"/>
          </p:cNvSpPr>
          <p:nvPr/>
        </p:nvSpPr>
        <p:spPr bwMode="auto">
          <a:xfrm>
            <a:off x="1609725" y="4762500"/>
            <a:ext cx="608647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eaLnBrk="0" hangingPunct="0">
              <a:spcBef>
                <a:spcPct val="20000"/>
              </a:spcBef>
            </a:pPr>
            <a:r>
              <a:rPr lang="en-US" sz="4000" i="1" dirty="0">
                <a:solidFill>
                  <a:srgbClr val="00FF00"/>
                </a:solidFill>
              </a:rPr>
              <a:t>Dan Hungerford, DrPH</a:t>
            </a:r>
          </a:p>
          <a:p>
            <a:pPr marL="342900" indent="-342900" eaLnBrk="0" hangingPunct="0">
              <a:spcBef>
                <a:spcPct val="20000"/>
              </a:spcBef>
            </a:pPr>
            <a:r>
              <a:rPr lang="en-US" b="1" dirty="0" smtClean="0">
                <a:solidFill>
                  <a:srgbClr val="00FF00"/>
                </a:solidFill>
              </a:rPr>
              <a:t>             Epidemiologist</a:t>
            </a:r>
          </a:p>
          <a:p>
            <a:pPr marL="342900" indent="-342900" eaLnBrk="0" hangingPunct="0">
              <a:spcBef>
                <a:spcPct val="20000"/>
              </a:spcBef>
            </a:pPr>
            <a:endParaRPr lang="en-US" b="1" dirty="0" smtClean="0">
              <a:solidFill>
                <a:schemeClr val="bg1"/>
              </a:solidFill>
            </a:endParaRPr>
          </a:p>
          <a:p>
            <a:pPr marL="342900" indent="-342900" algn="ctr" eaLnBrk="0" hangingPunct="0">
              <a:spcBef>
                <a:spcPct val="20000"/>
              </a:spcBef>
            </a:pPr>
            <a:r>
              <a:rPr lang="en-US" b="1" dirty="0" err="1" smtClean="0">
                <a:solidFill>
                  <a:schemeClr val="bg1"/>
                </a:solidFill>
              </a:rPr>
              <a:t>DHungerford</a:t>
            </a:r>
            <a:r>
              <a:rPr lang="en-US" sz="1400" b="1" dirty="0" err="1" smtClean="0">
                <a:solidFill>
                  <a:schemeClr val="bg1"/>
                </a:solidFill>
              </a:rPr>
              <a:t>@</a:t>
            </a:r>
            <a:r>
              <a:rPr lang="en-US" b="1" dirty="0" err="1" smtClean="0">
                <a:solidFill>
                  <a:schemeClr val="bg1"/>
                </a:solidFill>
              </a:rPr>
              <a:t>cdc.gov</a:t>
            </a:r>
            <a:endParaRPr lang="en-US" b="1" dirty="0">
              <a:solidFill>
                <a:schemeClr val="bg1"/>
              </a:solidFill>
            </a:endParaRPr>
          </a:p>
          <a:p>
            <a:pPr marL="342900" indent="-342900" eaLnBrk="0" hangingPunct="0">
              <a:spcBef>
                <a:spcPct val="20000"/>
              </a:spcBef>
            </a:pPr>
            <a:endParaRPr lang="en-US" b="1" dirty="0">
              <a:solidFill>
                <a:srgbClr val="00FF00"/>
              </a:solidFill>
            </a:endParaRPr>
          </a:p>
          <a:p>
            <a:pPr marL="342900" indent="-342900" eaLnBrk="0" hangingPunct="0">
              <a:spcBef>
                <a:spcPct val="20000"/>
              </a:spcBef>
            </a:pPr>
            <a:endParaRPr lang="en-US" sz="1200" b="1" dirty="0"/>
          </a:p>
        </p:txBody>
      </p:sp>
      <p:pic>
        <p:nvPicPr>
          <p:cNvPr id="3789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516563"/>
            <a:ext cx="1241425"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7" descr="LOW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829300"/>
            <a:ext cx="1000125" cy="779463"/>
          </a:xfrm>
          <a:prstGeom prst="rect">
            <a:avLst/>
          </a:prstGeom>
          <a:noFill/>
          <a:ln w="730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1905000"/>
            <a:ext cx="8498737" cy="1815882"/>
          </a:xfrm>
          <a:prstGeom prst="rect">
            <a:avLst/>
          </a:prstGeom>
          <a:noFill/>
        </p:spPr>
        <p:txBody>
          <a:bodyPr wrap="none" rtlCol="0">
            <a:spAutoFit/>
          </a:bodyPr>
          <a:lstStyle/>
          <a:p>
            <a:r>
              <a:rPr lang="en-US" sz="4000" b="1" dirty="0" smtClean="0">
                <a:solidFill>
                  <a:schemeClr val="bg1"/>
                </a:solidFill>
              </a:rPr>
              <a:t>More resources at</a:t>
            </a:r>
          </a:p>
          <a:p>
            <a:endParaRPr lang="en-US" sz="2400" u="sng" dirty="0" smtClean="0">
              <a:solidFill>
                <a:schemeClr val="bg1"/>
              </a:solidFill>
            </a:endParaRPr>
          </a:p>
          <a:p>
            <a:r>
              <a:rPr lang="en-US" sz="2400" u="sng" dirty="0" smtClean="0">
                <a:solidFill>
                  <a:schemeClr val="bg1"/>
                </a:solidFill>
              </a:rPr>
              <a:t>http</a:t>
            </a:r>
            <a:r>
              <a:rPr lang="en-US" sz="2400" u="sng" dirty="0">
                <a:solidFill>
                  <a:schemeClr val="bg1"/>
                </a:solidFill>
              </a:rPr>
              <a:t>://www.cdc.gov/injuryresponse/alcohol-screening/index.html</a:t>
            </a:r>
            <a:r>
              <a:rPr lang="en-US" sz="2400" dirty="0">
                <a:solidFill>
                  <a:schemeClr val="bg1"/>
                </a:solidFill>
              </a:rPr>
              <a:t> </a:t>
            </a:r>
            <a:endParaRPr lang="en-US" sz="36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40994156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143000"/>
            <a:ext cx="2084832" cy="1426464"/>
          </a:xfrm>
          <a:prstGeom prst="rect">
            <a:avLst/>
          </a:prstGeom>
          <a:solidFill>
            <a:srgbClr val="FFFF00"/>
          </a:solidFill>
          <a:ln cap="rnd">
            <a:noFill/>
          </a:ln>
        </p:spPr>
        <p:style>
          <a:lnRef idx="2">
            <a:schemeClr val="dk1"/>
          </a:lnRef>
          <a:fillRef idx="1">
            <a:schemeClr val="lt1"/>
          </a:fillRef>
          <a:effectRef idx="0">
            <a:schemeClr val="dk1"/>
          </a:effectRef>
          <a:fontRef idx="minor">
            <a:schemeClr val="dk1"/>
          </a:fontRef>
        </p:style>
        <p:txBody>
          <a:bodyPr wrap="none" lIns="82058" tIns="41029" rIns="82058" bIns="41029" rtlCol="0" anchor="ctr" anchorCtr="0">
            <a:spAutoFit/>
          </a:bodyPr>
          <a:lstStyle/>
          <a:p>
            <a:pPr algn="ctr"/>
            <a:r>
              <a:rPr lang="en-US" sz="2900" b="1" dirty="0">
                <a:latin typeface="Calibri" pitchFamily="34" charset="0"/>
              </a:rPr>
              <a:t>Define</a:t>
            </a:r>
            <a:br>
              <a:rPr lang="en-US" sz="2900" b="1" dirty="0">
                <a:latin typeface="Calibri" pitchFamily="34" charset="0"/>
              </a:rPr>
            </a:br>
            <a:r>
              <a:rPr lang="en-US" sz="2900" b="1" dirty="0">
                <a:latin typeface="Calibri" pitchFamily="34" charset="0"/>
              </a:rPr>
              <a:t>problem</a:t>
            </a:r>
            <a:endParaRPr lang="en-US" sz="3200" b="1" dirty="0">
              <a:latin typeface="Calibri" pitchFamily="34" charset="0"/>
            </a:endParaRPr>
          </a:p>
        </p:txBody>
      </p:sp>
      <p:sp>
        <p:nvSpPr>
          <p:cNvPr id="6" name="TextBox 5"/>
          <p:cNvSpPr txBox="1"/>
          <p:nvPr/>
        </p:nvSpPr>
        <p:spPr>
          <a:xfrm>
            <a:off x="2427040" y="2514600"/>
            <a:ext cx="2083167" cy="1421687"/>
          </a:xfrm>
          <a:prstGeom prst="rect">
            <a:avLst/>
          </a:prstGeom>
          <a:solidFill>
            <a:srgbClr val="CCFF33"/>
          </a:solidFill>
        </p:spPr>
        <p:txBody>
          <a:bodyPr wrap="none" lIns="82058" tIns="41029" rIns="82058" bIns="41029" rtlCol="0">
            <a:spAutoFit/>
          </a:bodyPr>
          <a:lstStyle/>
          <a:p>
            <a:pPr algn="ctr"/>
            <a:r>
              <a:rPr lang="en-US" sz="2900" b="1" dirty="0">
                <a:latin typeface="Calibri" pitchFamily="34" charset="0"/>
              </a:rPr>
              <a:t>Identify risk</a:t>
            </a:r>
            <a:br>
              <a:rPr lang="en-US" sz="2900" b="1" dirty="0">
                <a:latin typeface="Calibri" pitchFamily="34" charset="0"/>
              </a:rPr>
            </a:br>
            <a:r>
              <a:rPr lang="en-US" sz="2900" b="1" dirty="0">
                <a:latin typeface="Calibri" pitchFamily="34" charset="0"/>
              </a:rPr>
              <a:t>&amp; protective</a:t>
            </a:r>
            <a:br>
              <a:rPr lang="en-US" sz="2900" b="1" dirty="0">
                <a:latin typeface="Calibri" pitchFamily="34" charset="0"/>
              </a:rPr>
            </a:br>
            <a:r>
              <a:rPr lang="en-US" sz="2900" b="1" dirty="0">
                <a:latin typeface="Calibri" pitchFamily="34" charset="0"/>
              </a:rPr>
              <a:t>factors</a:t>
            </a:r>
          </a:p>
        </p:txBody>
      </p:sp>
      <p:sp>
        <p:nvSpPr>
          <p:cNvPr id="7" name="TextBox 6"/>
          <p:cNvSpPr txBox="1"/>
          <p:nvPr/>
        </p:nvSpPr>
        <p:spPr>
          <a:xfrm>
            <a:off x="4331447" y="4019148"/>
            <a:ext cx="2519761" cy="1421687"/>
          </a:xfrm>
          <a:prstGeom prst="rect">
            <a:avLst/>
          </a:prstGeom>
          <a:solidFill>
            <a:srgbClr val="66FF33"/>
          </a:solidFill>
        </p:spPr>
        <p:txBody>
          <a:bodyPr wrap="none" lIns="82058" tIns="41029" rIns="82058" bIns="41029" rtlCol="0">
            <a:spAutoFit/>
          </a:bodyPr>
          <a:lstStyle/>
          <a:p>
            <a:pPr algn="ctr"/>
            <a:r>
              <a:rPr lang="en-US" sz="2900" b="1" dirty="0">
                <a:latin typeface="Calibri" pitchFamily="34" charset="0"/>
              </a:rPr>
              <a:t>Develop &amp;</a:t>
            </a:r>
            <a:br>
              <a:rPr lang="en-US" sz="2900" b="1" dirty="0">
                <a:latin typeface="Calibri" pitchFamily="34" charset="0"/>
              </a:rPr>
            </a:br>
            <a:r>
              <a:rPr lang="en-US" sz="2900" b="1" dirty="0">
                <a:latin typeface="Calibri" pitchFamily="34" charset="0"/>
              </a:rPr>
              <a:t>test prevention</a:t>
            </a:r>
          </a:p>
          <a:p>
            <a:pPr algn="ctr"/>
            <a:r>
              <a:rPr lang="en-US" sz="2900" b="1" dirty="0">
                <a:latin typeface="Calibri" pitchFamily="34" charset="0"/>
              </a:rPr>
              <a:t>strategies</a:t>
            </a:r>
          </a:p>
        </p:txBody>
      </p:sp>
      <p:sp>
        <p:nvSpPr>
          <p:cNvPr id="8" name="TextBox 7"/>
          <p:cNvSpPr txBox="1"/>
          <p:nvPr/>
        </p:nvSpPr>
        <p:spPr>
          <a:xfrm>
            <a:off x="6608618" y="5486453"/>
            <a:ext cx="1966533" cy="1421687"/>
          </a:xfrm>
          <a:prstGeom prst="rect">
            <a:avLst/>
          </a:prstGeom>
          <a:solidFill>
            <a:srgbClr val="00FF00"/>
          </a:solidFill>
          <a:ln cap="rnd"/>
        </p:spPr>
        <p:style>
          <a:lnRef idx="2">
            <a:schemeClr val="dk1"/>
          </a:lnRef>
          <a:fillRef idx="1">
            <a:schemeClr val="lt1"/>
          </a:fillRef>
          <a:effectRef idx="0">
            <a:schemeClr val="dk1"/>
          </a:effectRef>
          <a:fontRef idx="minor">
            <a:schemeClr val="dk1"/>
          </a:fontRef>
        </p:style>
        <p:txBody>
          <a:bodyPr wrap="none" lIns="82058" tIns="41029" rIns="82058" bIns="41029" rtlCol="0">
            <a:spAutoFit/>
          </a:bodyPr>
          <a:lstStyle/>
          <a:p>
            <a:pPr algn="ctr"/>
            <a:r>
              <a:rPr lang="en-US" sz="2900" b="1" dirty="0">
                <a:latin typeface="Calibri" pitchFamily="34" charset="0"/>
              </a:rPr>
              <a:t>Assure</a:t>
            </a:r>
          </a:p>
          <a:p>
            <a:pPr algn="ctr"/>
            <a:r>
              <a:rPr lang="en-US" sz="2900" b="1" dirty="0">
                <a:latin typeface="Calibri" pitchFamily="34" charset="0"/>
              </a:rPr>
              <a:t>widespread</a:t>
            </a:r>
          </a:p>
          <a:p>
            <a:pPr algn="ctr"/>
            <a:r>
              <a:rPr lang="en-US" sz="2900" b="1" dirty="0">
                <a:latin typeface="Calibri" pitchFamily="34" charset="0"/>
              </a:rPr>
              <a:t>adoption</a:t>
            </a:r>
          </a:p>
        </p:txBody>
      </p:sp>
      <p:sp>
        <p:nvSpPr>
          <p:cNvPr id="15" name="Bent Arrow 14"/>
          <p:cNvSpPr/>
          <p:nvPr/>
        </p:nvSpPr>
        <p:spPr>
          <a:xfrm rot="5400000">
            <a:off x="2821845" y="1490994"/>
            <a:ext cx="618565" cy="1025236"/>
          </a:xfrm>
          <a:prstGeom prst="bentArrow">
            <a:avLst>
              <a:gd name="adj1" fmla="val 14063"/>
              <a:gd name="adj2" fmla="val 19532"/>
              <a:gd name="adj3" fmla="val 25000"/>
              <a:gd name="adj4" fmla="val 60938"/>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lang="en-US" dirty="0">
              <a:solidFill>
                <a:schemeClr val="tx1"/>
              </a:solidFill>
            </a:endParaRPr>
          </a:p>
        </p:txBody>
      </p:sp>
      <p:sp>
        <p:nvSpPr>
          <p:cNvPr id="16" name="Bent Arrow 15"/>
          <p:cNvSpPr/>
          <p:nvPr/>
        </p:nvSpPr>
        <p:spPr>
          <a:xfrm rot="5400000">
            <a:off x="7144463" y="4449347"/>
            <a:ext cx="618565" cy="1025236"/>
          </a:xfrm>
          <a:prstGeom prst="bentArrow">
            <a:avLst>
              <a:gd name="adj1" fmla="val 14063"/>
              <a:gd name="adj2" fmla="val 19532"/>
              <a:gd name="adj3" fmla="val 25000"/>
              <a:gd name="adj4" fmla="val 60938"/>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lang="en-US" dirty="0">
              <a:solidFill>
                <a:schemeClr val="tx1"/>
              </a:solidFill>
            </a:endParaRPr>
          </a:p>
        </p:txBody>
      </p:sp>
      <p:sp>
        <p:nvSpPr>
          <p:cNvPr id="18" name="Bent Arrow 17"/>
          <p:cNvSpPr/>
          <p:nvPr/>
        </p:nvSpPr>
        <p:spPr>
          <a:xfrm rot="5400000">
            <a:off x="5274099" y="2929829"/>
            <a:ext cx="618565" cy="1025236"/>
          </a:xfrm>
          <a:prstGeom prst="bentArrow">
            <a:avLst>
              <a:gd name="adj1" fmla="val 14063"/>
              <a:gd name="adj2" fmla="val 19532"/>
              <a:gd name="adj3" fmla="val 25000"/>
              <a:gd name="adj4" fmla="val 60938"/>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2058" tIns="41029" rIns="82058" bIns="41029" rtlCol="0" anchor="ctr"/>
          <a:lstStyle/>
          <a:p>
            <a:pPr algn="ctr"/>
            <a:endParaRPr lang="en-US" dirty="0">
              <a:solidFill>
                <a:schemeClr val="tx1"/>
              </a:solidFill>
            </a:endParaRPr>
          </a:p>
        </p:txBody>
      </p:sp>
      <p:sp>
        <p:nvSpPr>
          <p:cNvPr id="10" name="TextBox 9"/>
          <p:cNvSpPr txBox="1"/>
          <p:nvPr/>
        </p:nvSpPr>
        <p:spPr>
          <a:xfrm flipH="1">
            <a:off x="3985490" y="93621"/>
            <a:ext cx="5158509" cy="744579"/>
          </a:xfrm>
          <a:prstGeom prst="rect">
            <a:avLst/>
          </a:prstGeom>
          <a:solidFill>
            <a:schemeClr val="tx1"/>
          </a:solidFill>
        </p:spPr>
        <p:txBody>
          <a:bodyPr wrap="square" lIns="82058" tIns="41029" rIns="82058" bIns="41029" rtlCol="0">
            <a:spAutoFit/>
          </a:bodyPr>
          <a:lstStyle/>
          <a:p>
            <a:r>
              <a:rPr lang="en-US" sz="4300" b="1" dirty="0">
                <a:solidFill>
                  <a:schemeClr val="bg1"/>
                </a:solidFill>
                <a:latin typeface="Calibri" pitchFamily="34" charset="0"/>
              </a:rPr>
              <a:t>Public Health Model</a:t>
            </a:r>
            <a:endParaRPr lang="en-US" sz="4800" b="1" dirty="0">
              <a:solidFill>
                <a:schemeClr val="bg1"/>
              </a:solidFill>
              <a:latin typeface="Calibri" pitchFamily="34" charset="0"/>
            </a:endParaRPr>
          </a:p>
        </p:txBody>
      </p:sp>
    </p:spTree>
    <p:extLst>
      <p:ext uri="{BB962C8B-B14F-4D97-AF65-F5344CB8AC3E}">
        <p14:creationId xmlns:p14="http://schemas.microsoft.com/office/powerpoint/2010/main" val="157754659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A Big 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3113" y="0"/>
            <a:ext cx="4992687" cy="756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744789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1228725" y="0"/>
            <a:ext cx="6848475" cy="5730875"/>
          </a:xfrm>
          <a:prstGeom prst="rect">
            <a:avLst/>
          </a:prstGeom>
          <a:solidFill>
            <a:schemeClr val="bg1"/>
          </a:solidFill>
          <a:ln>
            <a:noFill/>
          </a:ln>
          <a:extLst/>
        </p:spPr>
        <p:txBody>
          <a:bodyPr wrap="none" anchor="ctr"/>
          <a:lstStyle/>
          <a:p>
            <a:endParaRPr lang="en-US"/>
          </a:p>
        </p:txBody>
      </p:sp>
      <p:grpSp>
        <p:nvGrpSpPr>
          <p:cNvPr id="17411" name="Group 4"/>
          <p:cNvGrpSpPr>
            <a:grpSpLocks/>
          </p:cNvGrpSpPr>
          <p:nvPr/>
        </p:nvGrpSpPr>
        <p:grpSpPr bwMode="auto">
          <a:xfrm>
            <a:off x="1799432" y="1143000"/>
            <a:ext cx="5545137" cy="4572000"/>
            <a:chOff x="2793344" y="2615900"/>
            <a:chExt cx="3557312" cy="2934368"/>
          </a:xfrm>
        </p:grpSpPr>
        <p:pic>
          <p:nvPicPr>
            <p:cNvPr id="17413" name="Picture 2" descr="traffic_light_red_par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98425" y="2615900"/>
              <a:ext cx="3547149" cy="162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3" descr="traffic_light_green_partall.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93344" y="4228981"/>
              <a:ext cx="3557312" cy="13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2" name="Rectangle 5"/>
          <p:cNvSpPr>
            <a:spLocks noChangeArrowheads="1"/>
          </p:cNvSpPr>
          <p:nvPr/>
        </p:nvSpPr>
        <p:spPr bwMode="auto">
          <a:xfrm>
            <a:off x="1177925" y="131763"/>
            <a:ext cx="7061200"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Tree>
    <p:custDataLst>
      <p:tags r:id="rId1"/>
    </p:custDataLst>
    <p:extLst>
      <p:ext uri="{BB962C8B-B14F-4D97-AF65-F5344CB8AC3E}">
        <p14:creationId xmlns:p14="http://schemas.microsoft.com/office/powerpoint/2010/main" val="103410076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Oval 214"/>
          <p:cNvSpPr>
            <a:spLocks noChangeArrowheads="1"/>
          </p:cNvSpPr>
          <p:nvPr/>
        </p:nvSpPr>
        <p:spPr bwMode="auto">
          <a:xfrm>
            <a:off x="4495800" y="12192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6" name="Oval 215"/>
          <p:cNvSpPr>
            <a:spLocks noChangeArrowheads="1"/>
          </p:cNvSpPr>
          <p:nvPr/>
        </p:nvSpPr>
        <p:spPr bwMode="auto">
          <a:xfrm>
            <a:off x="5062538" y="121920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7" name="Oval 216"/>
          <p:cNvSpPr>
            <a:spLocks noChangeArrowheads="1"/>
          </p:cNvSpPr>
          <p:nvPr/>
        </p:nvSpPr>
        <p:spPr bwMode="auto">
          <a:xfrm>
            <a:off x="5630863" y="12192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8" name="Oval 217"/>
          <p:cNvSpPr>
            <a:spLocks noChangeArrowheads="1"/>
          </p:cNvSpPr>
          <p:nvPr/>
        </p:nvSpPr>
        <p:spPr bwMode="auto">
          <a:xfrm>
            <a:off x="6197600" y="121920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9" name="Oval 218"/>
          <p:cNvSpPr>
            <a:spLocks noChangeArrowheads="1"/>
          </p:cNvSpPr>
          <p:nvPr/>
        </p:nvSpPr>
        <p:spPr bwMode="auto">
          <a:xfrm>
            <a:off x="6765925" y="121920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0" name="Oval 219"/>
          <p:cNvSpPr>
            <a:spLocks noChangeArrowheads="1"/>
          </p:cNvSpPr>
          <p:nvPr/>
        </p:nvSpPr>
        <p:spPr bwMode="auto">
          <a:xfrm>
            <a:off x="4495800" y="175418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1" name="Oval 220"/>
          <p:cNvSpPr>
            <a:spLocks noChangeArrowheads="1"/>
          </p:cNvSpPr>
          <p:nvPr/>
        </p:nvSpPr>
        <p:spPr bwMode="auto">
          <a:xfrm>
            <a:off x="5062538" y="1754188"/>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2" name="Oval 221"/>
          <p:cNvSpPr>
            <a:spLocks noChangeArrowheads="1"/>
          </p:cNvSpPr>
          <p:nvPr/>
        </p:nvSpPr>
        <p:spPr bwMode="auto">
          <a:xfrm>
            <a:off x="5630863" y="175418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3" name="Oval 222"/>
          <p:cNvSpPr>
            <a:spLocks noChangeArrowheads="1"/>
          </p:cNvSpPr>
          <p:nvPr/>
        </p:nvSpPr>
        <p:spPr bwMode="auto">
          <a:xfrm>
            <a:off x="6197600" y="1754188"/>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4" name="Oval 223"/>
          <p:cNvSpPr>
            <a:spLocks noChangeArrowheads="1"/>
          </p:cNvSpPr>
          <p:nvPr/>
        </p:nvSpPr>
        <p:spPr bwMode="auto">
          <a:xfrm>
            <a:off x="6765925" y="1754188"/>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5" name="Oval 224"/>
          <p:cNvSpPr>
            <a:spLocks noChangeArrowheads="1"/>
          </p:cNvSpPr>
          <p:nvPr/>
        </p:nvSpPr>
        <p:spPr bwMode="auto">
          <a:xfrm>
            <a:off x="4495800" y="228758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6" name="Oval 225"/>
          <p:cNvSpPr>
            <a:spLocks noChangeArrowheads="1"/>
          </p:cNvSpPr>
          <p:nvPr/>
        </p:nvSpPr>
        <p:spPr bwMode="auto">
          <a:xfrm>
            <a:off x="5062538" y="2287588"/>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7" name="Oval 226"/>
          <p:cNvSpPr>
            <a:spLocks noChangeArrowheads="1"/>
          </p:cNvSpPr>
          <p:nvPr/>
        </p:nvSpPr>
        <p:spPr bwMode="auto">
          <a:xfrm>
            <a:off x="5630863" y="228758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8" name="Oval 227"/>
          <p:cNvSpPr>
            <a:spLocks noChangeArrowheads="1"/>
          </p:cNvSpPr>
          <p:nvPr/>
        </p:nvSpPr>
        <p:spPr bwMode="auto">
          <a:xfrm>
            <a:off x="6197600" y="2287588"/>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9" name="Oval 228"/>
          <p:cNvSpPr>
            <a:spLocks noChangeArrowheads="1"/>
          </p:cNvSpPr>
          <p:nvPr/>
        </p:nvSpPr>
        <p:spPr bwMode="auto">
          <a:xfrm>
            <a:off x="6765925" y="228758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0" name="Oval 229"/>
          <p:cNvSpPr>
            <a:spLocks noChangeArrowheads="1"/>
          </p:cNvSpPr>
          <p:nvPr/>
        </p:nvSpPr>
        <p:spPr bwMode="auto">
          <a:xfrm>
            <a:off x="4495800" y="282257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1" name="Oval 230"/>
          <p:cNvSpPr>
            <a:spLocks noChangeArrowheads="1"/>
          </p:cNvSpPr>
          <p:nvPr/>
        </p:nvSpPr>
        <p:spPr bwMode="auto">
          <a:xfrm>
            <a:off x="5062538" y="2822575"/>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2" name="Oval 231"/>
          <p:cNvSpPr>
            <a:spLocks noChangeArrowheads="1"/>
          </p:cNvSpPr>
          <p:nvPr/>
        </p:nvSpPr>
        <p:spPr bwMode="auto">
          <a:xfrm>
            <a:off x="5630863" y="282257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3" name="Oval 232"/>
          <p:cNvSpPr>
            <a:spLocks noChangeArrowheads="1"/>
          </p:cNvSpPr>
          <p:nvPr/>
        </p:nvSpPr>
        <p:spPr bwMode="auto">
          <a:xfrm>
            <a:off x="6197600" y="2822575"/>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4" name="Oval 233"/>
          <p:cNvSpPr>
            <a:spLocks noChangeArrowheads="1"/>
          </p:cNvSpPr>
          <p:nvPr/>
        </p:nvSpPr>
        <p:spPr bwMode="auto">
          <a:xfrm>
            <a:off x="6765925" y="282257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5" name="Oval 234"/>
          <p:cNvSpPr>
            <a:spLocks noChangeArrowheads="1"/>
          </p:cNvSpPr>
          <p:nvPr/>
        </p:nvSpPr>
        <p:spPr bwMode="auto">
          <a:xfrm>
            <a:off x="4495800" y="33591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6" name="Oval 235"/>
          <p:cNvSpPr>
            <a:spLocks noChangeArrowheads="1"/>
          </p:cNvSpPr>
          <p:nvPr/>
        </p:nvSpPr>
        <p:spPr bwMode="auto">
          <a:xfrm>
            <a:off x="5062538" y="3359150"/>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7" name="Oval 236"/>
          <p:cNvSpPr>
            <a:spLocks noChangeArrowheads="1"/>
          </p:cNvSpPr>
          <p:nvPr/>
        </p:nvSpPr>
        <p:spPr bwMode="auto">
          <a:xfrm>
            <a:off x="5630863" y="33591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8" name="Oval 237"/>
          <p:cNvSpPr>
            <a:spLocks noChangeArrowheads="1"/>
          </p:cNvSpPr>
          <p:nvPr/>
        </p:nvSpPr>
        <p:spPr bwMode="auto">
          <a:xfrm>
            <a:off x="6197600" y="3359150"/>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9" name="Oval 238"/>
          <p:cNvSpPr>
            <a:spLocks noChangeArrowheads="1"/>
          </p:cNvSpPr>
          <p:nvPr/>
        </p:nvSpPr>
        <p:spPr bwMode="auto">
          <a:xfrm>
            <a:off x="6765925" y="3359150"/>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8459" name="TextBox 91"/>
          <p:cNvSpPr txBox="1">
            <a:spLocks noChangeArrowheads="1"/>
          </p:cNvSpPr>
          <p:nvPr/>
        </p:nvSpPr>
        <p:spPr bwMode="auto">
          <a:xfrm>
            <a:off x="220663" y="160338"/>
            <a:ext cx="411003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sz="4800" b="1" dirty="0">
                <a:solidFill>
                  <a:schemeClr val="bg1"/>
                </a:solidFill>
                <a:latin typeface="Calibri" pitchFamily="34" charset="0"/>
              </a:rPr>
              <a:t>U.S. population</a:t>
            </a:r>
          </a:p>
        </p:txBody>
      </p:sp>
      <p:sp>
        <p:nvSpPr>
          <p:cNvPr id="18460" name="Rectangle 112"/>
          <p:cNvSpPr>
            <a:spLocks noChangeArrowheads="1"/>
          </p:cNvSpPr>
          <p:nvPr/>
        </p:nvSpPr>
        <p:spPr bwMode="auto">
          <a:xfrm>
            <a:off x="7162800" y="5897563"/>
            <a:ext cx="19812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800" b="1" dirty="0">
                <a:solidFill>
                  <a:schemeClr val="bg1"/>
                </a:solidFill>
                <a:latin typeface="Calibri" pitchFamily="34" charset="0"/>
              </a:rPr>
              <a:t>100%</a:t>
            </a:r>
            <a:endParaRPr lang="en-US" sz="4800" dirty="0">
              <a:solidFill>
                <a:schemeClr val="bg1"/>
              </a:solidFill>
            </a:endParaRPr>
          </a:p>
        </p:txBody>
      </p:sp>
      <p:sp>
        <p:nvSpPr>
          <p:cNvPr id="2" name="Oval 214"/>
          <p:cNvSpPr>
            <a:spLocks noChangeArrowheads="1"/>
          </p:cNvSpPr>
          <p:nvPr/>
        </p:nvSpPr>
        <p:spPr bwMode="auto">
          <a:xfrm>
            <a:off x="4492625" y="39830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 name="Oval 215"/>
          <p:cNvSpPr>
            <a:spLocks noChangeArrowheads="1"/>
          </p:cNvSpPr>
          <p:nvPr/>
        </p:nvSpPr>
        <p:spPr bwMode="auto">
          <a:xfrm>
            <a:off x="5059363" y="3983038"/>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4" name="Oval 216"/>
          <p:cNvSpPr>
            <a:spLocks noChangeArrowheads="1"/>
          </p:cNvSpPr>
          <p:nvPr/>
        </p:nvSpPr>
        <p:spPr bwMode="auto">
          <a:xfrm>
            <a:off x="5627688" y="39830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5" name="Oval 217"/>
          <p:cNvSpPr>
            <a:spLocks noChangeArrowheads="1"/>
          </p:cNvSpPr>
          <p:nvPr/>
        </p:nvSpPr>
        <p:spPr bwMode="auto">
          <a:xfrm>
            <a:off x="6194425" y="3983038"/>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6" name="Oval 218"/>
          <p:cNvSpPr>
            <a:spLocks noChangeArrowheads="1"/>
          </p:cNvSpPr>
          <p:nvPr/>
        </p:nvSpPr>
        <p:spPr bwMode="auto">
          <a:xfrm>
            <a:off x="6762750" y="398303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 name="Oval 219"/>
          <p:cNvSpPr>
            <a:spLocks noChangeArrowheads="1"/>
          </p:cNvSpPr>
          <p:nvPr/>
        </p:nvSpPr>
        <p:spPr bwMode="auto">
          <a:xfrm>
            <a:off x="4492625" y="45180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8" name="Oval 220"/>
          <p:cNvSpPr>
            <a:spLocks noChangeArrowheads="1"/>
          </p:cNvSpPr>
          <p:nvPr/>
        </p:nvSpPr>
        <p:spPr bwMode="auto">
          <a:xfrm>
            <a:off x="5059363" y="4518025"/>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9" name="Oval 221"/>
          <p:cNvSpPr>
            <a:spLocks noChangeArrowheads="1"/>
          </p:cNvSpPr>
          <p:nvPr/>
        </p:nvSpPr>
        <p:spPr bwMode="auto">
          <a:xfrm>
            <a:off x="5627688" y="45180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0" name="Oval 222"/>
          <p:cNvSpPr>
            <a:spLocks noChangeArrowheads="1"/>
          </p:cNvSpPr>
          <p:nvPr/>
        </p:nvSpPr>
        <p:spPr bwMode="auto">
          <a:xfrm>
            <a:off x="6194425" y="4518025"/>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1" name="Oval 223"/>
          <p:cNvSpPr>
            <a:spLocks noChangeArrowheads="1"/>
          </p:cNvSpPr>
          <p:nvPr/>
        </p:nvSpPr>
        <p:spPr bwMode="auto">
          <a:xfrm>
            <a:off x="6762750" y="4518025"/>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2" name="Oval 224"/>
          <p:cNvSpPr>
            <a:spLocks noChangeArrowheads="1"/>
          </p:cNvSpPr>
          <p:nvPr/>
        </p:nvSpPr>
        <p:spPr bwMode="auto">
          <a:xfrm>
            <a:off x="4492625" y="50514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3" name="Oval 225"/>
          <p:cNvSpPr>
            <a:spLocks noChangeArrowheads="1"/>
          </p:cNvSpPr>
          <p:nvPr/>
        </p:nvSpPr>
        <p:spPr bwMode="auto">
          <a:xfrm>
            <a:off x="5059363" y="50514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4" name="Oval 226"/>
          <p:cNvSpPr>
            <a:spLocks noChangeArrowheads="1"/>
          </p:cNvSpPr>
          <p:nvPr/>
        </p:nvSpPr>
        <p:spPr bwMode="auto">
          <a:xfrm>
            <a:off x="5627688" y="50514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5" name="Oval 227"/>
          <p:cNvSpPr>
            <a:spLocks noChangeArrowheads="1"/>
          </p:cNvSpPr>
          <p:nvPr/>
        </p:nvSpPr>
        <p:spPr bwMode="auto">
          <a:xfrm>
            <a:off x="6194425" y="50514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6" name="Oval 228"/>
          <p:cNvSpPr>
            <a:spLocks noChangeArrowheads="1"/>
          </p:cNvSpPr>
          <p:nvPr/>
        </p:nvSpPr>
        <p:spPr bwMode="auto">
          <a:xfrm>
            <a:off x="6762750" y="50514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7" name="Oval 229"/>
          <p:cNvSpPr>
            <a:spLocks noChangeArrowheads="1"/>
          </p:cNvSpPr>
          <p:nvPr/>
        </p:nvSpPr>
        <p:spPr bwMode="auto">
          <a:xfrm>
            <a:off x="4492625" y="55864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8" name="Oval 230"/>
          <p:cNvSpPr>
            <a:spLocks noChangeArrowheads="1"/>
          </p:cNvSpPr>
          <p:nvPr/>
        </p:nvSpPr>
        <p:spPr bwMode="auto">
          <a:xfrm>
            <a:off x="5059363" y="558641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19" name="Oval 231"/>
          <p:cNvSpPr>
            <a:spLocks noChangeArrowheads="1"/>
          </p:cNvSpPr>
          <p:nvPr/>
        </p:nvSpPr>
        <p:spPr bwMode="auto">
          <a:xfrm>
            <a:off x="5627688" y="55864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0" name="Oval 232"/>
          <p:cNvSpPr>
            <a:spLocks noChangeArrowheads="1"/>
          </p:cNvSpPr>
          <p:nvPr/>
        </p:nvSpPr>
        <p:spPr bwMode="auto">
          <a:xfrm>
            <a:off x="6194425" y="558641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1" name="Oval 233"/>
          <p:cNvSpPr>
            <a:spLocks noChangeArrowheads="1"/>
          </p:cNvSpPr>
          <p:nvPr/>
        </p:nvSpPr>
        <p:spPr bwMode="auto">
          <a:xfrm>
            <a:off x="6762750" y="55864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2" name="Oval 234"/>
          <p:cNvSpPr>
            <a:spLocks noChangeArrowheads="1"/>
          </p:cNvSpPr>
          <p:nvPr/>
        </p:nvSpPr>
        <p:spPr bwMode="auto">
          <a:xfrm>
            <a:off x="4492625" y="612298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3" name="Oval 235"/>
          <p:cNvSpPr>
            <a:spLocks noChangeArrowheads="1"/>
          </p:cNvSpPr>
          <p:nvPr/>
        </p:nvSpPr>
        <p:spPr bwMode="auto">
          <a:xfrm>
            <a:off x="5059363" y="6122988"/>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 name="Oval 236"/>
          <p:cNvSpPr>
            <a:spLocks noChangeArrowheads="1"/>
          </p:cNvSpPr>
          <p:nvPr/>
        </p:nvSpPr>
        <p:spPr bwMode="auto">
          <a:xfrm>
            <a:off x="5627688" y="612298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 name="Oval 237"/>
          <p:cNvSpPr>
            <a:spLocks noChangeArrowheads="1"/>
          </p:cNvSpPr>
          <p:nvPr/>
        </p:nvSpPr>
        <p:spPr bwMode="auto">
          <a:xfrm>
            <a:off x="6194425" y="6122988"/>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6" name="Oval 238"/>
          <p:cNvSpPr>
            <a:spLocks noChangeArrowheads="1"/>
          </p:cNvSpPr>
          <p:nvPr/>
        </p:nvSpPr>
        <p:spPr bwMode="auto">
          <a:xfrm>
            <a:off x="6762750" y="6122988"/>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7" name="Oval 214"/>
          <p:cNvSpPr>
            <a:spLocks noChangeArrowheads="1"/>
          </p:cNvSpPr>
          <p:nvPr/>
        </p:nvSpPr>
        <p:spPr bwMode="auto">
          <a:xfrm>
            <a:off x="1525588" y="12160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8" name="Oval 215"/>
          <p:cNvSpPr>
            <a:spLocks noChangeArrowheads="1"/>
          </p:cNvSpPr>
          <p:nvPr/>
        </p:nvSpPr>
        <p:spPr bwMode="auto">
          <a:xfrm>
            <a:off x="2092325" y="12160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9" name="Oval 216"/>
          <p:cNvSpPr>
            <a:spLocks noChangeArrowheads="1"/>
          </p:cNvSpPr>
          <p:nvPr/>
        </p:nvSpPr>
        <p:spPr bwMode="auto">
          <a:xfrm>
            <a:off x="2660650" y="12160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0" name="Oval 217"/>
          <p:cNvSpPr>
            <a:spLocks noChangeArrowheads="1"/>
          </p:cNvSpPr>
          <p:nvPr/>
        </p:nvSpPr>
        <p:spPr bwMode="auto">
          <a:xfrm>
            <a:off x="3227388" y="12160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31" name="Oval 218"/>
          <p:cNvSpPr>
            <a:spLocks noChangeArrowheads="1"/>
          </p:cNvSpPr>
          <p:nvPr/>
        </p:nvSpPr>
        <p:spPr bwMode="auto">
          <a:xfrm>
            <a:off x="3795713" y="12160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0" name="Oval 219"/>
          <p:cNvSpPr>
            <a:spLocks noChangeArrowheads="1"/>
          </p:cNvSpPr>
          <p:nvPr/>
        </p:nvSpPr>
        <p:spPr bwMode="auto">
          <a:xfrm>
            <a:off x="1525588" y="17510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1" name="Oval 220"/>
          <p:cNvSpPr>
            <a:spLocks noChangeArrowheads="1"/>
          </p:cNvSpPr>
          <p:nvPr/>
        </p:nvSpPr>
        <p:spPr bwMode="auto">
          <a:xfrm>
            <a:off x="2092325" y="175101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2" name="Oval 221"/>
          <p:cNvSpPr>
            <a:spLocks noChangeArrowheads="1"/>
          </p:cNvSpPr>
          <p:nvPr/>
        </p:nvSpPr>
        <p:spPr bwMode="auto">
          <a:xfrm>
            <a:off x="2660650" y="17510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3" name="Oval 222"/>
          <p:cNvSpPr>
            <a:spLocks noChangeArrowheads="1"/>
          </p:cNvSpPr>
          <p:nvPr/>
        </p:nvSpPr>
        <p:spPr bwMode="auto">
          <a:xfrm>
            <a:off x="3227388" y="175101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4" name="Oval 223"/>
          <p:cNvSpPr>
            <a:spLocks noChangeArrowheads="1"/>
          </p:cNvSpPr>
          <p:nvPr/>
        </p:nvSpPr>
        <p:spPr bwMode="auto">
          <a:xfrm>
            <a:off x="3795713" y="175101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5" name="Oval 224"/>
          <p:cNvSpPr>
            <a:spLocks noChangeArrowheads="1"/>
          </p:cNvSpPr>
          <p:nvPr/>
        </p:nvSpPr>
        <p:spPr bwMode="auto">
          <a:xfrm>
            <a:off x="1525588" y="22844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6" name="Oval 225"/>
          <p:cNvSpPr>
            <a:spLocks noChangeArrowheads="1"/>
          </p:cNvSpPr>
          <p:nvPr/>
        </p:nvSpPr>
        <p:spPr bwMode="auto">
          <a:xfrm>
            <a:off x="2092325" y="228441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7" name="Oval 226"/>
          <p:cNvSpPr>
            <a:spLocks noChangeArrowheads="1"/>
          </p:cNvSpPr>
          <p:nvPr/>
        </p:nvSpPr>
        <p:spPr bwMode="auto">
          <a:xfrm>
            <a:off x="2660650" y="22844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8" name="Oval 227"/>
          <p:cNvSpPr>
            <a:spLocks noChangeArrowheads="1"/>
          </p:cNvSpPr>
          <p:nvPr/>
        </p:nvSpPr>
        <p:spPr bwMode="auto">
          <a:xfrm>
            <a:off x="3227388" y="228441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49" name="Oval 228"/>
          <p:cNvSpPr>
            <a:spLocks noChangeArrowheads="1"/>
          </p:cNvSpPr>
          <p:nvPr/>
        </p:nvSpPr>
        <p:spPr bwMode="auto">
          <a:xfrm>
            <a:off x="3795713" y="228441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0" name="Oval 229"/>
          <p:cNvSpPr>
            <a:spLocks noChangeArrowheads="1"/>
          </p:cNvSpPr>
          <p:nvPr/>
        </p:nvSpPr>
        <p:spPr bwMode="auto">
          <a:xfrm>
            <a:off x="1525588" y="28194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1" name="Oval 230"/>
          <p:cNvSpPr>
            <a:spLocks noChangeArrowheads="1"/>
          </p:cNvSpPr>
          <p:nvPr/>
        </p:nvSpPr>
        <p:spPr bwMode="auto">
          <a:xfrm>
            <a:off x="2092325" y="281940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2" name="Oval 231"/>
          <p:cNvSpPr>
            <a:spLocks noChangeArrowheads="1"/>
          </p:cNvSpPr>
          <p:nvPr/>
        </p:nvSpPr>
        <p:spPr bwMode="auto">
          <a:xfrm>
            <a:off x="2660650" y="28194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3" name="Oval 232"/>
          <p:cNvSpPr>
            <a:spLocks noChangeArrowheads="1"/>
          </p:cNvSpPr>
          <p:nvPr/>
        </p:nvSpPr>
        <p:spPr bwMode="auto">
          <a:xfrm>
            <a:off x="3227388" y="281940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4" name="Oval 233"/>
          <p:cNvSpPr>
            <a:spLocks noChangeArrowheads="1"/>
          </p:cNvSpPr>
          <p:nvPr/>
        </p:nvSpPr>
        <p:spPr bwMode="auto">
          <a:xfrm>
            <a:off x="3795713" y="281940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255" name="Oval 234"/>
          <p:cNvSpPr>
            <a:spLocks noChangeArrowheads="1"/>
          </p:cNvSpPr>
          <p:nvPr/>
        </p:nvSpPr>
        <p:spPr bwMode="auto">
          <a:xfrm>
            <a:off x="1525588" y="33559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8" name="Oval 235"/>
          <p:cNvSpPr>
            <a:spLocks noChangeArrowheads="1"/>
          </p:cNvSpPr>
          <p:nvPr/>
        </p:nvSpPr>
        <p:spPr bwMode="auto">
          <a:xfrm>
            <a:off x="2092325" y="33559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29" name="Oval 236"/>
          <p:cNvSpPr>
            <a:spLocks noChangeArrowheads="1"/>
          </p:cNvSpPr>
          <p:nvPr/>
        </p:nvSpPr>
        <p:spPr bwMode="auto">
          <a:xfrm>
            <a:off x="2660650" y="33559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4" name="Oval 237"/>
          <p:cNvSpPr>
            <a:spLocks noChangeArrowheads="1"/>
          </p:cNvSpPr>
          <p:nvPr/>
        </p:nvSpPr>
        <p:spPr bwMode="auto">
          <a:xfrm>
            <a:off x="3227388" y="33559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5" name="Oval 238"/>
          <p:cNvSpPr>
            <a:spLocks noChangeArrowheads="1"/>
          </p:cNvSpPr>
          <p:nvPr/>
        </p:nvSpPr>
        <p:spPr bwMode="auto">
          <a:xfrm>
            <a:off x="3795713" y="33559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6" name="Oval 214"/>
          <p:cNvSpPr>
            <a:spLocks noChangeArrowheads="1"/>
          </p:cNvSpPr>
          <p:nvPr/>
        </p:nvSpPr>
        <p:spPr bwMode="auto">
          <a:xfrm>
            <a:off x="1522413" y="39909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7" name="Oval 215"/>
          <p:cNvSpPr>
            <a:spLocks noChangeArrowheads="1"/>
          </p:cNvSpPr>
          <p:nvPr/>
        </p:nvSpPr>
        <p:spPr bwMode="auto">
          <a:xfrm>
            <a:off x="2089150" y="399097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8" name="Oval 216"/>
          <p:cNvSpPr>
            <a:spLocks noChangeArrowheads="1"/>
          </p:cNvSpPr>
          <p:nvPr/>
        </p:nvSpPr>
        <p:spPr bwMode="auto">
          <a:xfrm>
            <a:off x="2657475" y="39909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39" name="Oval 217"/>
          <p:cNvSpPr>
            <a:spLocks noChangeArrowheads="1"/>
          </p:cNvSpPr>
          <p:nvPr/>
        </p:nvSpPr>
        <p:spPr bwMode="auto">
          <a:xfrm>
            <a:off x="3224213" y="399097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0" name="Oval 218"/>
          <p:cNvSpPr>
            <a:spLocks noChangeArrowheads="1"/>
          </p:cNvSpPr>
          <p:nvPr/>
        </p:nvSpPr>
        <p:spPr bwMode="auto">
          <a:xfrm>
            <a:off x="3792538" y="399097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1" name="Oval 219"/>
          <p:cNvSpPr>
            <a:spLocks noChangeArrowheads="1"/>
          </p:cNvSpPr>
          <p:nvPr/>
        </p:nvSpPr>
        <p:spPr bwMode="auto">
          <a:xfrm>
            <a:off x="1522413" y="45259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2" name="Oval 220"/>
          <p:cNvSpPr>
            <a:spLocks noChangeArrowheads="1"/>
          </p:cNvSpPr>
          <p:nvPr/>
        </p:nvSpPr>
        <p:spPr bwMode="auto">
          <a:xfrm>
            <a:off x="2089150" y="4525963"/>
            <a:ext cx="398463"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3" name="Oval 221"/>
          <p:cNvSpPr>
            <a:spLocks noChangeArrowheads="1"/>
          </p:cNvSpPr>
          <p:nvPr/>
        </p:nvSpPr>
        <p:spPr bwMode="auto">
          <a:xfrm>
            <a:off x="2657475" y="45259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4" name="Oval 222"/>
          <p:cNvSpPr>
            <a:spLocks noChangeArrowheads="1"/>
          </p:cNvSpPr>
          <p:nvPr/>
        </p:nvSpPr>
        <p:spPr bwMode="auto">
          <a:xfrm>
            <a:off x="3224213" y="4525963"/>
            <a:ext cx="398462"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5" name="Oval 223"/>
          <p:cNvSpPr>
            <a:spLocks noChangeArrowheads="1"/>
          </p:cNvSpPr>
          <p:nvPr/>
        </p:nvSpPr>
        <p:spPr bwMode="auto">
          <a:xfrm>
            <a:off x="3792538" y="4525963"/>
            <a:ext cx="396875" cy="373062"/>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6" name="Oval 224"/>
          <p:cNvSpPr>
            <a:spLocks noChangeArrowheads="1"/>
          </p:cNvSpPr>
          <p:nvPr/>
        </p:nvSpPr>
        <p:spPr bwMode="auto">
          <a:xfrm>
            <a:off x="1522413" y="50593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7" name="Oval 225"/>
          <p:cNvSpPr>
            <a:spLocks noChangeArrowheads="1"/>
          </p:cNvSpPr>
          <p:nvPr/>
        </p:nvSpPr>
        <p:spPr bwMode="auto">
          <a:xfrm>
            <a:off x="2089150" y="5059363"/>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8" name="Oval 226"/>
          <p:cNvSpPr>
            <a:spLocks noChangeArrowheads="1"/>
          </p:cNvSpPr>
          <p:nvPr/>
        </p:nvSpPr>
        <p:spPr bwMode="auto">
          <a:xfrm>
            <a:off x="2657475" y="50593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49" name="Oval 227"/>
          <p:cNvSpPr>
            <a:spLocks noChangeArrowheads="1"/>
          </p:cNvSpPr>
          <p:nvPr/>
        </p:nvSpPr>
        <p:spPr bwMode="auto">
          <a:xfrm>
            <a:off x="3224213" y="5059363"/>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0" name="Oval 228"/>
          <p:cNvSpPr>
            <a:spLocks noChangeArrowheads="1"/>
          </p:cNvSpPr>
          <p:nvPr/>
        </p:nvSpPr>
        <p:spPr bwMode="auto">
          <a:xfrm>
            <a:off x="3792538" y="5059363"/>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1" name="Oval 229"/>
          <p:cNvSpPr>
            <a:spLocks noChangeArrowheads="1"/>
          </p:cNvSpPr>
          <p:nvPr/>
        </p:nvSpPr>
        <p:spPr bwMode="auto">
          <a:xfrm>
            <a:off x="1522413" y="55943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2" name="Oval 230"/>
          <p:cNvSpPr>
            <a:spLocks noChangeArrowheads="1"/>
          </p:cNvSpPr>
          <p:nvPr/>
        </p:nvSpPr>
        <p:spPr bwMode="auto">
          <a:xfrm>
            <a:off x="2089150" y="5594350"/>
            <a:ext cx="398463"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3" name="Oval 231"/>
          <p:cNvSpPr>
            <a:spLocks noChangeArrowheads="1"/>
          </p:cNvSpPr>
          <p:nvPr/>
        </p:nvSpPr>
        <p:spPr bwMode="auto">
          <a:xfrm>
            <a:off x="2657475" y="55943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4" name="Oval 232"/>
          <p:cNvSpPr>
            <a:spLocks noChangeArrowheads="1"/>
          </p:cNvSpPr>
          <p:nvPr/>
        </p:nvSpPr>
        <p:spPr bwMode="auto">
          <a:xfrm>
            <a:off x="3224213" y="5594350"/>
            <a:ext cx="398462"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5" name="Oval 233"/>
          <p:cNvSpPr>
            <a:spLocks noChangeArrowheads="1"/>
          </p:cNvSpPr>
          <p:nvPr/>
        </p:nvSpPr>
        <p:spPr bwMode="auto">
          <a:xfrm>
            <a:off x="3792538" y="5594350"/>
            <a:ext cx="396875" cy="373063"/>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6" name="Oval 234"/>
          <p:cNvSpPr>
            <a:spLocks noChangeArrowheads="1"/>
          </p:cNvSpPr>
          <p:nvPr/>
        </p:nvSpPr>
        <p:spPr bwMode="auto">
          <a:xfrm>
            <a:off x="1522413" y="61309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7" name="Oval 235"/>
          <p:cNvSpPr>
            <a:spLocks noChangeArrowheads="1"/>
          </p:cNvSpPr>
          <p:nvPr/>
        </p:nvSpPr>
        <p:spPr bwMode="auto">
          <a:xfrm>
            <a:off x="2089150" y="6130925"/>
            <a:ext cx="398463"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8" name="Oval 236"/>
          <p:cNvSpPr>
            <a:spLocks noChangeArrowheads="1"/>
          </p:cNvSpPr>
          <p:nvPr/>
        </p:nvSpPr>
        <p:spPr bwMode="auto">
          <a:xfrm>
            <a:off x="2657475" y="61309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59" name="Oval 237"/>
          <p:cNvSpPr>
            <a:spLocks noChangeArrowheads="1"/>
          </p:cNvSpPr>
          <p:nvPr/>
        </p:nvSpPr>
        <p:spPr bwMode="auto">
          <a:xfrm>
            <a:off x="3224213" y="6130925"/>
            <a:ext cx="398462"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
        <p:nvSpPr>
          <p:cNvPr id="73760" name="Oval 238"/>
          <p:cNvSpPr>
            <a:spLocks noChangeArrowheads="1"/>
          </p:cNvSpPr>
          <p:nvPr/>
        </p:nvSpPr>
        <p:spPr bwMode="auto">
          <a:xfrm>
            <a:off x="3792538" y="6130925"/>
            <a:ext cx="396875" cy="374650"/>
          </a:xfrm>
          <a:prstGeom prst="ellipse">
            <a:avLst/>
          </a:prstGeom>
          <a:solidFill>
            <a:srgbClr val="00FF00"/>
          </a:solidFill>
          <a:ln w="25400" algn="ctr">
            <a:noFill/>
            <a:round/>
            <a:headEnd/>
            <a:tailEnd/>
          </a:ln>
        </p:spPr>
        <p:txBody>
          <a:bodyPr anchor="ctr"/>
          <a:lstStyle/>
          <a:p>
            <a:pPr>
              <a:defRPr/>
            </a:pPr>
            <a:endParaRPr lang="en-US">
              <a:solidFill>
                <a:schemeClr val="lt1"/>
              </a:solidFill>
              <a:latin typeface="+mn-lt"/>
            </a:endParaRPr>
          </a:p>
        </p:txBody>
      </p:sp>
    </p:spTree>
    <p:extLst>
      <p:ext uri="{BB962C8B-B14F-4D97-AF65-F5344CB8AC3E}">
        <p14:creationId xmlns:p14="http://schemas.microsoft.com/office/powerpoint/2010/main" val="244989441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23"/>
          <p:cNvSpPr>
            <a:spLocks noChangeArrowheads="1"/>
          </p:cNvSpPr>
          <p:nvPr/>
        </p:nvSpPr>
        <p:spPr bwMode="auto">
          <a:xfrm>
            <a:off x="5486400" y="3622675"/>
            <a:ext cx="396875" cy="373063"/>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6" name="Oval 228"/>
          <p:cNvSpPr>
            <a:spLocks noChangeArrowheads="1"/>
          </p:cNvSpPr>
          <p:nvPr/>
        </p:nvSpPr>
        <p:spPr bwMode="auto">
          <a:xfrm>
            <a:off x="5486400" y="4156075"/>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1" name="Oval 233"/>
          <p:cNvSpPr>
            <a:spLocks noChangeArrowheads="1"/>
          </p:cNvSpPr>
          <p:nvPr/>
        </p:nvSpPr>
        <p:spPr bwMode="auto">
          <a:xfrm>
            <a:off x="5486400" y="4691063"/>
            <a:ext cx="396875" cy="373062"/>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26" name="Oval 238"/>
          <p:cNvSpPr>
            <a:spLocks noChangeArrowheads="1"/>
          </p:cNvSpPr>
          <p:nvPr/>
        </p:nvSpPr>
        <p:spPr bwMode="auto">
          <a:xfrm>
            <a:off x="5486400" y="5227638"/>
            <a:ext cx="396875" cy="374650"/>
          </a:xfrm>
          <a:prstGeom prst="ellipse">
            <a:avLst/>
          </a:prstGeom>
          <a:solidFill>
            <a:srgbClr val="FF0000"/>
          </a:solidFill>
          <a:ln w="25400" algn="ctr">
            <a:noFill/>
            <a:round/>
            <a:headEnd/>
            <a:tailEnd/>
          </a:ln>
        </p:spPr>
        <p:txBody>
          <a:bodyPr anchor="ctr"/>
          <a:lstStyle/>
          <a:p>
            <a:pPr>
              <a:defRPr/>
            </a:pPr>
            <a:endParaRPr lang="en-US">
              <a:solidFill>
                <a:schemeClr val="lt1"/>
              </a:solidFill>
              <a:latin typeface="+mn-lt"/>
            </a:endParaRPr>
          </a:p>
        </p:txBody>
      </p:sp>
      <p:sp>
        <p:nvSpPr>
          <p:cNvPr id="19462" name="TextBox 91"/>
          <p:cNvSpPr txBox="1">
            <a:spLocks noChangeArrowheads="1"/>
          </p:cNvSpPr>
          <p:nvPr/>
        </p:nvSpPr>
        <p:spPr bwMode="auto">
          <a:xfrm>
            <a:off x="220663" y="160338"/>
            <a:ext cx="504983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sz="4800" b="1" dirty="0">
                <a:solidFill>
                  <a:schemeClr val="bg1"/>
                </a:solidFill>
                <a:latin typeface="Calibri" pitchFamily="34" charset="0"/>
              </a:rPr>
              <a:t>Alcohol Dependent</a:t>
            </a:r>
          </a:p>
        </p:txBody>
      </p:sp>
      <p:sp>
        <p:nvSpPr>
          <p:cNvPr id="19463" name="Rectangle 112"/>
          <p:cNvSpPr>
            <a:spLocks noChangeArrowheads="1"/>
          </p:cNvSpPr>
          <p:nvPr/>
        </p:nvSpPr>
        <p:spPr bwMode="auto">
          <a:xfrm>
            <a:off x="6834188" y="4987925"/>
            <a:ext cx="1981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800" b="1">
                <a:solidFill>
                  <a:schemeClr val="bg1"/>
                </a:solidFill>
                <a:latin typeface="Calibri" pitchFamily="34" charset="0"/>
              </a:rPr>
              <a:t>4%</a:t>
            </a:r>
            <a:endParaRPr lang="en-US" sz="4800">
              <a:solidFill>
                <a:schemeClr val="bg1"/>
              </a:solidFill>
            </a:endParaRPr>
          </a:p>
        </p:txBody>
      </p:sp>
    </p:spTree>
    <p:extLst>
      <p:ext uri="{BB962C8B-B14F-4D97-AF65-F5344CB8AC3E}">
        <p14:creationId xmlns:p14="http://schemas.microsoft.com/office/powerpoint/2010/main" val="428106697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19"/>
          <p:cNvSpPr>
            <a:spLocks noChangeArrowheads="1"/>
          </p:cNvSpPr>
          <p:nvPr/>
        </p:nvSpPr>
        <p:spPr bwMode="auto">
          <a:xfrm>
            <a:off x="3216275"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8" name="Oval 220"/>
          <p:cNvSpPr>
            <a:spLocks noChangeArrowheads="1"/>
          </p:cNvSpPr>
          <p:nvPr/>
        </p:nvSpPr>
        <p:spPr bwMode="auto">
          <a:xfrm>
            <a:off x="3783013" y="3622675"/>
            <a:ext cx="398462"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9" name="Oval 221"/>
          <p:cNvSpPr>
            <a:spLocks noChangeArrowheads="1"/>
          </p:cNvSpPr>
          <p:nvPr/>
        </p:nvSpPr>
        <p:spPr bwMode="auto">
          <a:xfrm>
            <a:off x="4351338" y="36226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0" name="Oval 222"/>
          <p:cNvSpPr>
            <a:spLocks noChangeArrowheads="1"/>
          </p:cNvSpPr>
          <p:nvPr/>
        </p:nvSpPr>
        <p:spPr bwMode="auto">
          <a:xfrm>
            <a:off x="4918075" y="3622675"/>
            <a:ext cx="398463"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2" name="Oval 224"/>
          <p:cNvSpPr>
            <a:spLocks noChangeArrowheads="1"/>
          </p:cNvSpPr>
          <p:nvPr/>
        </p:nvSpPr>
        <p:spPr bwMode="auto">
          <a:xfrm>
            <a:off x="3216275"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3" name="Oval 225"/>
          <p:cNvSpPr>
            <a:spLocks noChangeArrowheads="1"/>
          </p:cNvSpPr>
          <p:nvPr/>
        </p:nvSpPr>
        <p:spPr bwMode="auto">
          <a:xfrm>
            <a:off x="3783013" y="4156075"/>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4" name="Oval 226"/>
          <p:cNvSpPr>
            <a:spLocks noChangeArrowheads="1"/>
          </p:cNvSpPr>
          <p:nvPr/>
        </p:nvSpPr>
        <p:spPr bwMode="auto">
          <a:xfrm>
            <a:off x="4351338" y="41560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5" name="Oval 227"/>
          <p:cNvSpPr>
            <a:spLocks noChangeArrowheads="1"/>
          </p:cNvSpPr>
          <p:nvPr/>
        </p:nvSpPr>
        <p:spPr bwMode="auto">
          <a:xfrm>
            <a:off x="4918075" y="4156075"/>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7" name="Oval 229"/>
          <p:cNvSpPr>
            <a:spLocks noChangeArrowheads="1"/>
          </p:cNvSpPr>
          <p:nvPr/>
        </p:nvSpPr>
        <p:spPr bwMode="auto">
          <a:xfrm>
            <a:off x="3216275"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8" name="Oval 230"/>
          <p:cNvSpPr>
            <a:spLocks noChangeArrowheads="1"/>
          </p:cNvSpPr>
          <p:nvPr/>
        </p:nvSpPr>
        <p:spPr bwMode="auto">
          <a:xfrm>
            <a:off x="3783013" y="4691063"/>
            <a:ext cx="398462"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19" name="Oval 231"/>
          <p:cNvSpPr>
            <a:spLocks noChangeArrowheads="1"/>
          </p:cNvSpPr>
          <p:nvPr/>
        </p:nvSpPr>
        <p:spPr bwMode="auto">
          <a:xfrm>
            <a:off x="4351338" y="469106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0" name="Oval 232"/>
          <p:cNvSpPr>
            <a:spLocks noChangeArrowheads="1"/>
          </p:cNvSpPr>
          <p:nvPr/>
        </p:nvSpPr>
        <p:spPr bwMode="auto">
          <a:xfrm>
            <a:off x="4918075" y="4691063"/>
            <a:ext cx="398463"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2" name="Oval 234"/>
          <p:cNvSpPr>
            <a:spLocks noChangeArrowheads="1"/>
          </p:cNvSpPr>
          <p:nvPr/>
        </p:nvSpPr>
        <p:spPr bwMode="auto">
          <a:xfrm>
            <a:off x="3216275"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3" name="Oval 235"/>
          <p:cNvSpPr>
            <a:spLocks noChangeArrowheads="1"/>
          </p:cNvSpPr>
          <p:nvPr/>
        </p:nvSpPr>
        <p:spPr bwMode="auto">
          <a:xfrm>
            <a:off x="3783013" y="5227638"/>
            <a:ext cx="398462"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4" name="Oval 236"/>
          <p:cNvSpPr>
            <a:spLocks noChangeArrowheads="1"/>
          </p:cNvSpPr>
          <p:nvPr/>
        </p:nvSpPr>
        <p:spPr bwMode="auto">
          <a:xfrm>
            <a:off x="4351338" y="5227638"/>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5" name="Oval 237"/>
          <p:cNvSpPr>
            <a:spLocks noChangeArrowheads="1"/>
          </p:cNvSpPr>
          <p:nvPr/>
        </p:nvSpPr>
        <p:spPr bwMode="auto">
          <a:xfrm>
            <a:off x="4918075" y="5227638"/>
            <a:ext cx="398463"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45" name="Oval 223"/>
          <p:cNvSpPr>
            <a:spLocks noChangeArrowheads="1"/>
          </p:cNvSpPr>
          <p:nvPr/>
        </p:nvSpPr>
        <p:spPr bwMode="auto">
          <a:xfrm>
            <a:off x="2649538" y="363061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0" name="Oval 228"/>
          <p:cNvSpPr>
            <a:spLocks noChangeArrowheads="1"/>
          </p:cNvSpPr>
          <p:nvPr/>
        </p:nvSpPr>
        <p:spPr bwMode="auto">
          <a:xfrm>
            <a:off x="2649538" y="4164013"/>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55" name="Oval 233"/>
          <p:cNvSpPr>
            <a:spLocks noChangeArrowheads="1"/>
          </p:cNvSpPr>
          <p:nvPr/>
        </p:nvSpPr>
        <p:spPr bwMode="auto">
          <a:xfrm>
            <a:off x="2649538" y="4699000"/>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73760" name="Oval 238"/>
          <p:cNvSpPr>
            <a:spLocks noChangeArrowheads="1"/>
          </p:cNvSpPr>
          <p:nvPr/>
        </p:nvSpPr>
        <p:spPr bwMode="auto">
          <a:xfrm>
            <a:off x="2649538" y="5235575"/>
            <a:ext cx="396875" cy="374650"/>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20502" name="TextBox 34"/>
          <p:cNvSpPr txBox="1">
            <a:spLocks noChangeArrowheads="1"/>
          </p:cNvSpPr>
          <p:nvPr/>
        </p:nvSpPr>
        <p:spPr bwMode="auto">
          <a:xfrm>
            <a:off x="6746875" y="5005388"/>
            <a:ext cx="19812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4800" b="1">
                <a:solidFill>
                  <a:schemeClr val="bg1"/>
                </a:solidFill>
                <a:latin typeface="Calibri" pitchFamily="34" charset="0"/>
              </a:rPr>
              <a:t>25%</a:t>
            </a:r>
          </a:p>
        </p:txBody>
      </p:sp>
      <p:sp>
        <p:nvSpPr>
          <p:cNvPr id="20503" name="TextBox 91"/>
          <p:cNvSpPr txBox="1">
            <a:spLocks noChangeArrowheads="1"/>
          </p:cNvSpPr>
          <p:nvPr/>
        </p:nvSpPr>
        <p:spPr bwMode="auto">
          <a:xfrm>
            <a:off x="220663" y="160338"/>
            <a:ext cx="68926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sz="4800" b="1" dirty="0" smtClean="0">
                <a:solidFill>
                  <a:schemeClr val="bg1"/>
                </a:solidFill>
                <a:latin typeface="Calibri" pitchFamily="34" charset="0"/>
              </a:rPr>
              <a:t>Risky Drinking </a:t>
            </a:r>
            <a:r>
              <a:rPr lang="en-US" sz="3200" b="1" dirty="0" smtClean="0">
                <a:solidFill>
                  <a:schemeClr val="bg1"/>
                </a:solidFill>
                <a:latin typeface="Calibri" pitchFamily="34" charset="0"/>
              </a:rPr>
              <a:t>(Not Dependent)</a:t>
            </a:r>
            <a:endParaRPr lang="en-US" sz="3200" b="1" dirty="0">
              <a:solidFill>
                <a:schemeClr val="bg1"/>
              </a:solidFill>
              <a:latin typeface="Calibri" pitchFamily="34" charset="0"/>
            </a:endParaRPr>
          </a:p>
        </p:txBody>
      </p:sp>
      <p:sp>
        <p:nvSpPr>
          <p:cNvPr id="2" name="Oval 219"/>
          <p:cNvSpPr>
            <a:spLocks noChangeArrowheads="1"/>
          </p:cNvSpPr>
          <p:nvPr/>
        </p:nvSpPr>
        <p:spPr bwMode="auto">
          <a:xfrm>
            <a:off x="3216275" y="30892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3" name="Oval 220"/>
          <p:cNvSpPr>
            <a:spLocks noChangeArrowheads="1"/>
          </p:cNvSpPr>
          <p:nvPr/>
        </p:nvSpPr>
        <p:spPr bwMode="auto">
          <a:xfrm>
            <a:off x="3783013" y="3089275"/>
            <a:ext cx="398462"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4" name="Oval 221"/>
          <p:cNvSpPr>
            <a:spLocks noChangeArrowheads="1"/>
          </p:cNvSpPr>
          <p:nvPr/>
        </p:nvSpPr>
        <p:spPr bwMode="auto">
          <a:xfrm>
            <a:off x="4351338" y="3089275"/>
            <a:ext cx="396875"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5" name="Oval 222"/>
          <p:cNvSpPr>
            <a:spLocks noChangeArrowheads="1"/>
          </p:cNvSpPr>
          <p:nvPr/>
        </p:nvSpPr>
        <p:spPr bwMode="auto">
          <a:xfrm>
            <a:off x="4918075" y="3089275"/>
            <a:ext cx="398463" cy="373063"/>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
        <p:nvSpPr>
          <p:cNvPr id="6" name="Oval 223"/>
          <p:cNvSpPr>
            <a:spLocks noChangeArrowheads="1"/>
          </p:cNvSpPr>
          <p:nvPr/>
        </p:nvSpPr>
        <p:spPr bwMode="auto">
          <a:xfrm>
            <a:off x="2649538" y="3097213"/>
            <a:ext cx="396875" cy="373062"/>
          </a:xfrm>
          <a:prstGeom prst="ellipse">
            <a:avLst/>
          </a:prstGeom>
          <a:solidFill>
            <a:srgbClr val="FFE800"/>
          </a:solidFill>
          <a:ln w="25400" algn="ctr">
            <a:noFill/>
            <a:round/>
            <a:headEnd/>
            <a:tailEnd/>
          </a:ln>
        </p:spPr>
        <p:txBody>
          <a:bodyPr anchor="ctr"/>
          <a:lstStyle/>
          <a:p>
            <a:pPr>
              <a:defRPr/>
            </a:pPr>
            <a:endParaRPr lang="en-US">
              <a:solidFill>
                <a:schemeClr val="lt1"/>
              </a:solidFill>
              <a:latin typeface="+mn-lt"/>
            </a:endParaRPr>
          </a:p>
        </p:txBody>
      </p:sp>
    </p:spTree>
    <p:extLst>
      <p:ext uri="{BB962C8B-B14F-4D97-AF65-F5344CB8AC3E}">
        <p14:creationId xmlns:p14="http://schemas.microsoft.com/office/powerpoint/2010/main" val="168986748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9"/>
          <p:cNvSpPr>
            <a:spLocks noChangeShapeType="1"/>
          </p:cNvSpPr>
          <p:nvPr/>
        </p:nvSpPr>
        <p:spPr bwMode="auto">
          <a:xfrm flipH="1">
            <a:off x="3441860" y="1934106"/>
            <a:ext cx="3677603" cy="3789045"/>
          </a:xfrm>
          <a:prstGeom prst="line">
            <a:avLst/>
          </a:prstGeom>
          <a:noFill/>
          <a:ln w="9525">
            <a:noFill/>
            <a:round/>
            <a:headEnd/>
            <a:tailEnd/>
          </a:ln>
        </p:spPr>
        <p:txBody>
          <a:bodyPr wrap="none" lIns="101872" tIns="50936" rIns="101872" bIns="50936" anchor="ctr"/>
          <a:lstStyle/>
          <a:p>
            <a:endParaRPr lang="en-US"/>
          </a:p>
        </p:txBody>
      </p:sp>
      <p:grpSp>
        <p:nvGrpSpPr>
          <p:cNvPr id="12" name="Group 11"/>
          <p:cNvGrpSpPr/>
          <p:nvPr/>
        </p:nvGrpSpPr>
        <p:grpSpPr>
          <a:xfrm>
            <a:off x="2198846" y="296650"/>
            <a:ext cx="4746308" cy="6264700"/>
            <a:chOff x="2490153" y="732261"/>
            <a:chExt cx="4746308" cy="6264700"/>
          </a:xfrm>
        </p:grpSpPr>
        <p:sp>
          <p:nvSpPr>
            <p:cNvPr id="3" name="TextBox 20"/>
            <p:cNvSpPr txBox="1">
              <a:spLocks noChangeArrowheads="1"/>
            </p:cNvSpPr>
            <p:nvPr/>
          </p:nvSpPr>
          <p:spPr bwMode="auto">
            <a:xfrm>
              <a:off x="2490153" y="732261"/>
              <a:ext cx="1606550" cy="3697287"/>
            </a:xfrm>
            <a:prstGeom prst="rect">
              <a:avLst/>
            </a:prstGeom>
            <a:noFill/>
            <a:ln w="9525">
              <a:noFill/>
              <a:miter lim="800000"/>
              <a:headEnd/>
              <a:tailEnd/>
            </a:ln>
          </p:spPr>
          <p:txBody>
            <a:bodyPr lIns="101872" tIns="50936" rIns="101872" bIns="50936">
              <a:spAutoFit/>
            </a:bodyPr>
            <a:lstStyle/>
            <a:p>
              <a:r>
                <a:rPr lang="en-US" sz="23200" b="1" dirty="0">
                  <a:solidFill>
                    <a:srgbClr val="FFE800"/>
                  </a:solidFill>
                  <a:latin typeface="Calibri" pitchFamily="34" charset="0"/>
                </a:rPr>
                <a:t>6</a:t>
              </a:r>
            </a:p>
          </p:txBody>
        </p:sp>
        <p:sp>
          <p:nvSpPr>
            <p:cNvPr id="4" name="TextBox 21"/>
            <p:cNvSpPr txBox="1">
              <a:spLocks noChangeArrowheads="1"/>
            </p:cNvSpPr>
            <p:nvPr/>
          </p:nvSpPr>
          <p:spPr bwMode="auto">
            <a:xfrm>
              <a:off x="5519897" y="3299673"/>
              <a:ext cx="1372553" cy="3697288"/>
            </a:xfrm>
            <a:prstGeom prst="rect">
              <a:avLst/>
            </a:prstGeom>
            <a:noFill/>
            <a:ln w="9525">
              <a:noFill/>
              <a:miter lim="800000"/>
              <a:headEnd/>
              <a:tailEnd/>
            </a:ln>
          </p:spPr>
          <p:txBody>
            <a:bodyPr lIns="101872" tIns="50936" rIns="101872" bIns="50936">
              <a:spAutoFit/>
            </a:bodyPr>
            <a:lstStyle/>
            <a:p>
              <a:r>
                <a:rPr lang="en-US" sz="23200" b="1" dirty="0">
                  <a:solidFill>
                    <a:srgbClr val="FF0000"/>
                  </a:solidFill>
                  <a:latin typeface="Calibri" pitchFamily="34" charset="0"/>
                </a:rPr>
                <a:t>1</a:t>
              </a:r>
            </a:p>
          </p:txBody>
        </p:sp>
        <p:sp>
          <p:nvSpPr>
            <p:cNvPr id="11" name="Line 11"/>
            <p:cNvSpPr>
              <a:spLocks noChangeShapeType="1"/>
            </p:cNvSpPr>
            <p:nvPr/>
          </p:nvSpPr>
          <p:spPr bwMode="auto">
            <a:xfrm flipV="1">
              <a:off x="2890045" y="1597661"/>
              <a:ext cx="4346416" cy="4465532"/>
            </a:xfrm>
            <a:prstGeom prst="line">
              <a:avLst/>
            </a:prstGeom>
            <a:noFill/>
            <a:ln w="123825">
              <a:solidFill>
                <a:srgbClr val="FFFFFF"/>
              </a:solidFill>
              <a:round/>
              <a:headEnd/>
              <a:tailEnd/>
            </a:ln>
          </p:spPr>
          <p:txBody>
            <a:bodyPr wrap="none" lIns="101872" tIns="50936" rIns="101872" bIns="50936"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39750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04" name="Picture 2" descr="traffic_light_all.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90675" y="-11113"/>
            <a:ext cx="5962650" cy="6858001"/>
          </a:xfrm>
          <a:prstGeom prst="rect">
            <a:avLst/>
          </a:prstGeom>
          <a:solidFill>
            <a:schemeClr val="bg1"/>
          </a:solidFill>
          <a:ln>
            <a:noFill/>
          </a:ln>
          <a:extLst/>
        </p:spPr>
      </p:pic>
    </p:spTree>
    <p:custDataLst>
      <p:tags r:id="rId1"/>
    </p:custDataLst>
    <p:extLst>
      <p:ext uri="{BB962C8B-B14F-4D97-AF65-F5344CB8AC3E}">
        <p14:creationId xmlns:p14="http://schemas.microsoft.com/office/powerpoint/2010/main" val="2402720455"/>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EXMETADATA" val="&lt;?xml version=&quot;1.0&quot; encoding=&quot;utf-16&quot;?&gt;&#10;&lt;Metadata xmlns:xsi=&quot;http://www.w3.org/2001/XMLSchema-instance&quot; xmlns:xsd=&quot;http://www.w3.org/2001/XMLSchema&quot; xsi:type=&quot;SectionStartMetadata&quot;&gt;&#10;  &lt;SectionTemplate&gt;Template2&lt;/SectionTemplate&gt;&#10;  &lt;SectionTemplateColor&gt;&#10;    &lt;A&gt;255&lt;/A&gt;&#10;    &lt;R&gt;0&lt;/R&gt;&#10;    &lt;G&gt;0&lt;/G&gt;&#10;    &lt;B&gt;205&lt;/B&gt;&#10;    &lt;ScA&gt;1&lt;/ScA&gt;&#10;    &lt;ScR&gt;0&lt;/ScR&gt;&#10;    &lt;ScG&gt;0&lt;/ScG&gt;&#10;    &lt;ScB&gt;0.610495567&lt;/ScB&gt;&#10;  &lt;/SectionTemplateColor&gt;&#10;  &lt;ShowPreviews&gt;true&lt;/ShowPreviews&gt;&#10;  &lt;ShowReviews&gt;true&lt;/ShowReviews&gt;&#10;  &lt;ShowHeaderTitle&gt;true&lt;/ShowHeaderTitle&gt;&#10;  &lt;ShowHeaderNumber&gt;true&lt;/ShowHeaderNumber&gt;&#10;  &lt;SectionArrangement&gt;Simple&lt;/SectionArrangement&gt;&#10;&lt;/Metadata&gt;"/>
</p:tagLst>
</file>

<file path=ppt/tags/tag2.xml><?xml version="1.0" encoding="utf-8"?>
<p:tagLst xmlns:a="http://schemas.openxmlformats.org/drawingml/2006/main" xmlns:r="http://schemas.openxmlformats.org/officeDocument/2006/relationships" xmlns:p="http://schemas.openxmlformats.org/presentationml/2006/main">
  <p:tag name="PLEXMETADATA" val="&lt;?xml version=&quot;1.0&quot; encoding=&quot;utf-16&quot;?&gt;&#10;&lt;Metadata xmlns:xsi=&quot;http://www.w3.org/2001/XMLSchema-instance&quot; xmlns:xsd=&quot;http://www.w3.org/2001/XMLSchema&quot; xsi:type=&quot;SectionStartMetadata&quot;&gt;&#10;  &lt;SectionTemplate&gt;Template2&lt;/SectionTemplate&gt;&#10;  &lt;SectionTemplateColor&gt;&#10;    &lt;A&gt;255&lt;/A&gt;&#10;    &lt;R&gt;0&lt;/R&gt;&#10;    &lt;G&gt;0&lt;/G&gt;&#10;    &lt;B&gt;205&lt;/B&gt;&#10;    &lt;ScA&gt;1&lt;/ScA&gt;&#10;    &lt;ScR&gt;0&lt;/ScR&gt;&#10;    &lt;ScG&gt;0&lt;/ScG&gt;&#10;    &lt;ScB&gt;0.610495567&lt;/ScB&gt;&#10;  &lt;/SectionTemplateColor&gt;&#10;  &lt;ShowPreviews&gt;true&lt;/ShowPreviews&gt;&#10;  &lt;ShowReviews&gt;true&lt;/ShowReviews&gt;&#10;  &lt;ShowHeaderTitle&gt;true&lt;/ShowHeaderTitle&gt;&#10;  &lt;ShowHeaderNumber&gt;true&lt;/ShowHeaderNumber&gt;&#10;  &lt;SectionArrangement&gt;Simple&lt;/SectionArrangement&gt;&#10;&lt;/Metadata&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1416</Words>
  <Application>Microsoft Office PowerPoint</Application>
  <PresentationFormat>On-screen Show (4:3)</PresentationFormat>
  <Paragraphs>141</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CorelDRAW</vt:lpstr>
      <vt:lpstr>Alcohol and Health:             What Is the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Centers for Disease Control and Prevention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What’s the Problem?</dc:title>
  <dc:creator>Dan Hungerford</dc:creator>
  <cp:lastModifiedBy>Dan Hungerford</cp:lastModifiedBy>
  <cp:revision>23</cp:revision>
  <dcterms:created xsi:type="dcterms:W3CDTF">2011-12-13T16:28:44Z</dcterms:created>
  <dcterms:modified xsi:type="dcterms:W3CDTF">2011-12-15T18:20:18Z</dcterms:modified>
</cp:coreProperties>
</file>