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tags/tag2.xml" ContentType="application/vnd.openxmlformats-officedocument.presentationml.tags+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0"/>
  </p:notesMasterIdLst>
  <p:handoutMasterIdLst>
    <p:handoutMasterId r:id="rId31"/>
  </p:handoutMasterIdLst>
  <p:sldIdLst>
    <p:sldId id="470" r:id="rId2"/>
    <p:sldId id="526" r:id="rId3"/>
    <p:sldId id="527" r:id="rId4"/>
    <p:sldId id="572" r:id="rId5"/>
    <p:sldId id="579" r:id="rId6"/>
    <p:sldId id="313" r:id="rId7"/>
    <p:sldId id="553" r:id="rId8"/>
    <p:sldId id="556" r:id="rId9"/>
    <p:sldId id="555" r:id="rId10"/>
    <p:sldId id="580" r:id="rId11"/>
    <p:sldId id="524" r:id="rId12"/>
    <p:sldId id="583" r:id="rId13"/>
    <p:sldId id="336" r:id="rId14"/>
    <p:sldId id="562" r:id="rId15"/>
    <p:sldId id="566" r:id="rId16"/>
    <p:sldId id="563" r:id="rId17"/>
    <p:sldId id="568" r:id="rId18"/>
    <p:sldId id="425" r:id="rId19"/>
    <p:sldId id="569" r:id="rId20"/>
    <p:sldId id="582" r:id="rId21"/>
    <p:sldId id="584" r:id="rId22"/>
    <p:sldId id="574" r:id="rId23"/>
    <p:sldId id="577" r:id="rId24"/>
    <p:sldId id="503" r:id="rId25"/>
    <p:sldId id="298" r:id="rId26"/>
    <p:sldId id="581" r:id="rId27"/>
    <p:sldId id="430" r:id="rId28"/>
    <p:sldId id="558" r:id="rId29"/>
  </p:sldIdLst>
  <p:sldSz cx="10058400" cy="7772400"/>
  <p:notesSz cx="9296400" cy="7010400"/>
  <p:embeddedFontLst>
    <p:embeddedFont>
      <p:font typeface="Calibri" pitchFamily="34" charset="0"/>
      <p:regular r:id="rId32"/>
      <p:bold r:id="rId33"/>
      <p:italic r:id="rId34"/>
      <p:boldItalic r:id="rId35"/>
    </p:embeddedFont>
  </p:embeddedFontLst>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509360" algn="ctr" rtl="0" fontAlgn="base">
      <a:spcBef>
        <a:spcPct val="0"/>
      </a:spcBef>
      <a:spcAft>
        <a:spcPct val="0"/>
      </a:spcAft>
      <a:defRPr kern="1200">
        <a:solidFill>
          <a:schemeClr val="tx1"/>
        </a:solidFill>
        <a:latin typeface="Arial" charset="0"/>
        <a:ea typeface="+mn-ea"/>
        <a:cs typeface="+mn-cs"/>
      </a:defRPr>
    </a:lvl2pPr>
    <a:lvl3pPr marL="1018721" algn="ctr" rtl="0" fontAlgn="base">
      <a:spcBef>
        <a:spcPct val="0"/>
      </a:spcBef>
      <a:spcAft>
        <a:spcPct val="0"/>
      </a:spcAft>
      <a:defRPr kern="1200">
        <a:solidFill>
          <a:schemeClr val="tx1"/>
        </a:solidFill>
        <a:latin typeface="Arial" charset="0"/>
        <a:ea typeface="+mn-ea"/>
        <a:cs typeface="+mn-cs"/>
      </a:defRPr>
    </a:lvl3pPr>
    <a:lvl4pPr marL="1528081" algn="ctr" rtl="0" fontAlgn="base">
      <a:spcBef>
        <a:spcPct val="0"/>
      </a:spcBef>
      <a:spcAft>
        <a:spcPct val="0"/>
      </a:spcAft>
      <a:defRPr kern="1200">
        <a:solidFill>
          <a:schemeClr val="tx1"/>
        </a:solidFill>
        <a:latin typeface="Arial" charset="0"/>
        <a:ea typeface="+mn-ea"/>
        <a:cs typeface="+mn-cs"/>
      </a:defRPr>
    </a:lvl4pPr>
    <a:lvl5pPr marL="2037441" algn="ctr" rtl="0" fontAlgn="base">
      <a:spcBef>
        <a:spcPct val="0"/>
      </a:spcBef>
      <a:spcAft>
        <a:spcPct val="0"/>
      </a:spcAft>
      <a:defRPr kern="1200">
        <a:solidFill>
          <a:schemeClr val="tx1"/>
        </a:solidFill>
        <a:latin typeface="Arial" charset="0"/>
        <a:ea typeface="+mn-ea"/>
        <a:cs typeface="+mn-cs"/>
      </a:defRPr>
    </a:lvl5pPr>
    <a:lvl6pPr marL="2546802" algn="l" defTabSz="1018721" rtl="0" eaLnBrk="1" latinLnBrk="0" hangingPunct="1">
      <a:defRPr kern="1200">
        <a:solidFill>
          <a:schemeClr val="tx1"/>
        </a:solidFill>
        <a:latin typeface="Arial" charset="0"/>
        <a:ea typeface="+mn-ea"/>
        <a:cs typeface="+mn-cs"/>
      </a:defRPr>
    </a:lvl6pPr>
    <a:lvl7pPr marL="3056162" algn="l" defTabSz="1018721" rtl="0" eaLnBrk="1" latinLnBrk="0" hangingPunct="1">
      <a:defRPr kern="1200">
        <a:solidFill>
          <a:schemeClr val="tx1"/>
        </a:solidFill>
        <a:latin typeface="Arial" charset="0"/>
        <a:ea typeface="+mn-ea"/>
        <a:cs typeface="+mn-cs"/>
      </a:defRPr>
    </a:lvl7pPr>
    <a:lvl8pPr marL="3565521" algn="l" defTabSz="1018721" rtl="0" eaLnBrk="1" latinLnBrk="0" hangingPunct="1">
      <a:defRPr kern="1200">
        <a:solidFill>
          <a:schemeClr val="tx1"/>
        </a:solidFill>
        <a:latin typeface="Arial" charset="0"/>
        <a:ea typeface="+mn-ea"/>
        <a:cs typeface="+mn-cs"/>
      </a:defRPr>
    </a:lvl8pPr>
    <a:lvl9pPr marL="4074882" algn="l" defTabSz="1018721"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81E"/>
    <a:srgbClr val="B09F00"/>
    <a:srgbClr val="D0BC00"/>
    <a:srgbClr val="00FF00"/>
    <a:srgbClr val="FEE31E"/>
    <a:srgbClr val="00B800"/>
    <a:srgbClr val="00CC00"/>
    <a:srgbClr val="008200"/>
    <a:srgbClr val="D5D000"/>
    <a:srgbClr val="D05400"/>
  </p:clrMru>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586" autoAdjust="0"/>
    <p:restoredTop sz="76961" autoAdjust="0"/>
  </p:normalViewPr>
  <p:slideViewPr>
    <p:cSldViewPr snapToGrid="0">
      <p:cViewPr>
        <p:scale>
          <a:sx n="60" d="100"/>
          <a:sy n="60" d="100"/>
        </p:scale>
        <p:origin x="-370" y="-19"/>
      </p:cViewPr>
      <p:guideLst>
        <p:guide orient="horz" pos="2181"/>
        <p:guide pos="2617"/>
        <p:guide pos="250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40" d="100"/>
        <a:sy n="40" d="100"/>
      </p:scale>
      <p:origin x="0" y="0"/>
    </p:cViewPr>
  </p:sorterViewPr>
  <p:notesViewPr>
    <p:cSldViewPr snapToGrid="0">
      <p:cViewPr varScale="1">
        <p:scale>
          <a:sx n="84" d="100"/>
          <a:sy n="84" d="100"/>
        </p:scale>
        <p:origin x="-571" y="-77"/>
      </p:cViewPr>
      <p:guideLst>
        <p:guide orient="horz" pos="2208"/>
        <p:guide pos="292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4.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Slide Image Placeholder 7"/>
          <p:cNvSpPr>
            <a:spLocks noGrp="1" noRot="1" noChangeAspect="1"/>
          </p:cNvSpPr>
          <p:nvPr>
            <p:ph type="sldImg" idx="2"/>
          </p:nvPr>
        </p:nvSpPr>
        <p:spPr>
          <a:xfrm>
            <a:off x="2947988" y="525463"/>
            <a:ext cx="3400425" cy="2628900"/>
          </a:xfrm>
          <a:prstGeom prst="rect">
            <a:avLst/>
          </a:prstGeom>
          <a:noFill/>
          <a:ln w="12700">
            <a:solidFill>
              <a:prstClr val="black"/>
            </a:solidFill>
          </a:ln>
        </p:spPr>
        <p:txBody>
          <a:bodyPr vert="horz" lIns="93177" tIns="46589" rIns="93177" bIns="46589" rtlCol="0" anchor="ctr"/>
          <a:lstStyle/>
          <a:p>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Calibri" pitchFamily="34" charset="0"/>
        <a:ea typeface="+mn-ea"/>
        <a:cs typeface="+mn-cs"/>
      </a:defRPr>
    </a:lvl1pPr>
    <a:lvl2pPr marL="509360" algn="l" rtl="0" eaLnBrk="0" fontAlgn="base" hangingPunct="0">
      <a:spcBef>
        <a:spcPct val="30000"/>
      </a:spcBef>
      <a:spcAft>
        <a:spcPct val="0"/>
      </a:spcAft>
      <a:defRPr sz="1300" kern="1200">
        <a:solidFill>
          <a:schemeClr val="tx1"/>
        </a:solidFill>
        <a:latin typeface="Calibri" pitchFamily="34" charset="0"/>
        <a:ea typeface="+mn-ea"/>
        <a:cs typeface="+mn-cs"/>
      </a:defRPr>
    </a:lvl2pPr>
    <a:lvl3pPr marL="1018721" algn="l" rtl="0" eaLnBrk="0" fontAlgn="base" hangingPunct="0">
      <a:spcBef>
        <a:spcPct val="30000"/>
      </a:spcBef>
      <a:spcAft>
        <a:spcPct val="0"/>
      </a:spcAft>
      <a:defRPr sz="1300" kern="1200">
        <a:solidFill>
          <a:schemeClr val="tx1"/>
        </a:solidFill>
        <a:latin typeface="Calibri" pitchFamily="34" charset="0"/>
        <a:ea typeface="+mn-ea"/>
        <a:cs typeface="+mn-cs"/>
      </a:defRPr>
    </a:lvl3pPr>
    <a:lvl4pPr marL="1528081" algn="l" rtl="0" eaLnBrk="0" fontAlgn="base" hangingPunct="0">
      <a:spcBef>
        <a:spcPct val="30000"/>
      </a:spcBef>
      <a:spcAft>
        <a:spcPct val="0"/>
      </a:spcAft>
      <a:defRPr sz="1300" kern="1200">
        <a:solidFill>
          <a:schemeClr val="tx1"/>
        </a:solidFill>
        <a:latin typeface="Calibri" pitchFamily="34" charset="0"/>
        <a:ea typeface="+mn-ea"/>
        <a:cs typeface="+mn-cs"/>
      </a:defRPr>
    </a:lvl4pPr>
    <a:lvl5pPr marL="2037441" algn="l" rtl="0" eaLnBrk="0" fontAlgn="base" hangingPunct="0">
      <a:spcBef>
        <a:spcPct val="30000"/>
      </a:spcBef>
      <a:spcAft>
        <a:spcPct val="0"/>
      </a:spcAft>
      <a:defRPr sz="1300" kern="1200">
        <a:solidFill>
          <a:schemeClr val="tx1"/>
        </a:solidFill>
        <a:latin typeface="Calibri" pitchFamily="34" charset="0"/>
        <a:ea typeface="+mn-ea"/>
        <a:cs typeface="+mn-cs"/>
      </a:defRPr>
    </a:lvl5pPr>
    <a:lvl6pPr marL="2546802" algn="l" defTabSz="1018721" rtl="0" eaLnBrk="1" latinLnBrk="0" hangingPunct="1">
      <a:defRPr sz="1300" kern="1200">
        <a:solidFill>
          <a:schemeClr val="tx1"/>
        </a:solidFill>
        <a:latin typeface="+mn-lt"/>
        <a:ea typeface="+mn-ea"/>
        <a:cs typeface="+mn-cs"/>
      </a:defRPr>
    </a:lvl6pPr>
    <a:lvl7pPr marL="3056162" algn="l" defTabSz="1018721" rtl="0" eaLnBrk="1" latinLnBrk="0" hangingPunct="1">
      <a:defRPr sz="1300" kern="1200">
        <a:solidFill>
          <a:schemeClr val="tx1"/>
        </a:solidFill>
        <a:latin typeface="+mn-lt"/>
        <a:ea typeface="+mn-ea"/>
        <a:cs typeface="+mn-cs"/>
      </a:defRPr>
    </a:lvl7pPr>
    <a:lvl8pPr marL="3565521" algn="l" defTabSz="1018721" rtl="0" eaLnBrk="1" latinLnBrk="0" hangingPunct="1">
      <a:defRPr sz="1300" kern="1200">
        <a:solidFill>
          <a:schemeClr val="tx1"/>
        </a:solidFill>
        <a:latin typeface="+mn-lt"/>
        <a:ea typeface="+mn-ea"/>
        <a:cs typeface="+mn-cs"/>
      </a:defRPr>
    </a:lvl8pPr>
    <a:lvl9pPr marL="4074882" algn="l" defTabSz="1018721"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8" Type="http://schemas.openxmlformats.org/officeDocument/2006/relationships/hyperlink" Target="#cite_note-nih2006-0"/><Relationship Id="rId3" Type="http://schemas.openxmlformats.org/officeDocument/2006/relationships/hyperlink" Target="http://en.wikipedia.org/wiki/Volstead_Act" TargetMode="External"/><Relationship Id="rId7" Type="http://schemas.openxmlformats.org/officeDocument/2006/relationships/hyperlink" Target="http://en.wikipedia.org/wiki/Veto"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en.wikipedia.org/wiki/Woodrow_Wilson" TargetMode="External"/><Relationship Id="rId11" Type="http://schemas.openxmlformats.org/officeDocument/2006/relationships/hyperlink" Target="http://en.wikipedia.org/wiki/Twenty-first_Amendment_to_the_United_States_Constitution" TargetMode="External"/><Relationship Id="rId5" Type="http://schemas.openxmlformats.org/officeDocument/2006/relationships/hyperlink" Target="http://en.wikipedia.org/wiki/President_of_the_United_States" TargetMode="External"/><Relationship Id="rId10" Type="http://schemas.openxmlformats.org/officeDocument/2006/relationships/hyperlink" Target="http://en.wikipedia.org/wiki/Cullen-Harrison_Act" TargetMode="External"/><Relationship Id="rId4" Type="http://schemas.openxmlformats.org/officeDocument/2006/relationships/hyperlink" Target="http://en.wikipedia.org/wiki/United_States_Congress" TargetMode="External"/><Relationship Id="rId9" Type="http://schemas.openxmlformats.org/officeDocument/2006/relationships/hyperlink" Target="http://en.wikipedia.org/wiki/Franklin_Roosevelt"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xfrm>
            <a:off x="5265809" y="6658664"/>
            <a:ext cx="4028440" cy="350520"/>
          </a:xfrm>
          <a:prstGeom prst="rect">
            <a:avLst/>
          </a:prstGeom>
          <a:noFill/>
        </p:spPr>
        <p:txBody>
          <a:bodyPr lIns="93177" tIns="46589" rIns="93177" bIns="46589"/>
          <a:lstStyle/>
          <a:p>
            <a:fld id="{B60F966D-3D60-4469-B285-90DB01BB839A}" type="slidenum">
              <a:rPr lang="en-US">
                <a:latin typeface="Arial" pitchFamily="34" charset="0"/>
              </a:rPr>
              <a:pPr/>
              <a:t>1</a:t>
            </a:fld>
            <a:endParaRPr lang="en-US" dirty="0">
              <a:latin typeface="Arial" pitchFamily="34" charset="0"/>
            </a:endParaRPr>
          </a:p>
        </p:txBody>
      </p:sp>
      <p:sp>
        <p:nvSpPr>
          <p:cNvPr id="21507" name="Rectangle 2"/>
          <p:cNvSpPr>
            <a:spLocks noGrp="1" noRot="1" noChangeAspect="1" noChangeArrowheads="1" noTextEdit="1"/>
          </p:cNvSpPr>
          <p:nvPr>
            <p:ph type="sldImg"/>
          </p:nvPr>
        </p:nvSpPr>
        <p:spPr>
          <a:xfrm>
            <a:off x="2947988" y="525463"/>
            <a:ext cx="3400425" cy="2628900"/>
          </a:xfrm>
          <a:prstGeom prst="rect">
            <a:avLst/>
          </a:prstGeom>
          <a:ln/>
        </p:spPr>
      </p:sp>
      <p:sp>
        <p:nvSpPr>
          <p:cNvPr id="21508" name="Rectangle 3"/>
          <p:cNvSpPr>
            <a:spLocks noGrp="1" noChangeArrowheads="1"/>
          </p:cNvSpPr>
          <p:nvPr>
            <p:ph type="body" idx="1"/>
          </p:nvPr>
        </p:nvSpPr>
        <p:spPr>
          <a:xfrm>
            <a:off x="929640" y="3329940"/>
            <a:ext cx="7437120" cy="3154680"/>
          </a:xfrm>
          <a:prstGeom prst="rect">
            <a:avLst/>
          </a:prstGeom>
          <a:noFill/>
          <a:ln/>
        </p:spPr>
        <p:txBody>
          <a:bodyPr lIns="93177" tIns="46589" rIns="93177" bIns="46589"/>
          <a:lstStyle/>
          <a:p>
            <a:pPr eaLnBrk="1" hangingPunct="1"/>
            <a:r>
              <a:rPr lang="en-US" dirty="0" smtClean="0">
                <a:latin typeface="Arial" pitchFamily="34" charset="0"/>
              </a:rPr>
              <a:t>I’m Dan Hungerford, and I’ve worked on</a:t>
            </a:r>
            <a:r>
              <a:rPr lang="en-US" baseline="0" dirty="0" smtClean="0">
                <a:latin typeface="Arial" pitchFamily="34" charset="0"/>
              </a:rPr>
              <a:t> alcohol-related issues in emergency departments and trauma centers at </a:t>
            </a:r>
            <a:r>
              <a:rPr lang="en-US" dirty="0" smtClean="0">
                <a:latin typeface="Arial" pitchFamily="34" charset="0"/>
              </a:rPr>
              <a:t>CDC’s Injury Center</a:t>
            </a:r>
            <a:r>
              <a:rPr lang="en-US" baseline="0" dirty="0" smtClean="0">
                <a:latin typeface="Arial" pitchFamily="34" charset="0"/>
              </a:rPr>
              <a:t> since 1994.  </a:t>
            </a:r>
          </a:p>
          <a:p>
            <a:pPr eaLnBrk="1" hangingPunct="1"/>
            <a:endParaRPr lang="en-US" baseline="0" dirty="0" smtClean="0">
              <a:latin typeface="Arial" pitchFamily="34" charset="0"/>
            </a:endParaRPr>
          </a:p>
          <a:p>
            <a:pPr eaLnBrk="1" hangingPunct="1"/>
            <a:endParaRPr lang="en-US" dirty="0"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2947988" y="525463"/>
            <a:ext cx="3400425" cy="2628900"/>
          </a:xfrm>
          <a:prstGeom prst="rect">
            <a:avLst/>
          </a:prstGeom>
          <a:ln/>
        </p:spPr>
      </p:sp>
      <p:sp>
        <p:nvSpPr>
          <p:cNvPr id="48131" name="Rectangle 3"/>
          <p:cNvSpPr>
            <a:spLocks noGrp="1" noChangeArrowheads="1"/>
          </p:cNvSpPr>
          <p:nvPr>
            <p:ph type="body" idx="1"/>
          </p:nvPr>
        </p:nvSpPr>
        <p:spPr>
          <a:xfrm>
            <a:off x="929640" y="3329940"/>
            <a:ext cx="7437120" cy="3154680"/>
          </a:xfrm>
          <a:prstGeom prst="rect">
            <a:avLst/>
          </a:prstGeom>
          <a:noFill/>
          <a:ln/>
        </p:spPr>
        <p:txBody>
          <a:bodyPr lIns="93177" tIns="46589" rIns="93177" bIns="46589"/>
          <a:lstStyle/>
          <a:p>
            <a:r>
              <a:rPr lang="en-US" sz="800" b="0" dirty="0" smtClean="0"/>
              <a:t>We can aggregate</a:t>
            </a:r>
            <a:r>
              <a:rPr lang="en-US" sz="800" b="0" baseline="0" dirty="0" smtClean="0"/>
              <a:t> the spectrum into three categories. We want the individuals in the green group to keep on doing what they’re doing. We don’t want them to shift into the yellow or red groups. In an SBI program, they’ll get negative screening results. But we want to give them a pat on the back, and probably some </a:t>
            </a:r>
            <a:r>
              <a:rPr lang="en-US" sz="800" b="0" baseline="0" dirty="0" err="1" smtClean="0"/>
              <a:t>bibliotherapy</a:t>
            </a:r>
            <a:r>
              <a:rPr lang="en-US" sz="800" b="0" baseline="0" dirty="0" smtClean="0"/>
              <a:t> in the form of a pamphlet that tells them how many drinks are too many. </a:t>
            </a:r>
          </a:p>
          <a:p>
            <a:r>
              <a:rPr lang="en-US" sz="800" b="0" baseline="0" dirty="0" smtClean="0"/>
              <a:t>   We want those in the yellow group to get a brief intervention. And, the goal of that intervention is to stop drinking or to cut back the amount they drink to stay within reasonable guidelines. We’ll talk about those guidelines in a minute. </a:t>
            </a:r>
          </a:p>
          <a:p>
            <a:r>
              <a:rPr lang="en-US" sz="800" b="0" baseline="0" dirty="0" smtClean="0"/>
              <a:t>    For the red group, we want to use the brief intervention to motivate them to get assessed and into specialty treatment. The most common goal for this group is to become and remain abstinent. </a:t>
            </a:r>
          </a:p>
          <a:p>
            <a:endParaRPr lang="en-US" sz="800" b="0" baseline="0" dirty="0" smtClean="0"/>
          </a:p>
          <a:p>
            <a:endParaRPr lang="en-US" sz="800" b="0" baseline="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xfrm>
            <a:off x="2947988" y="525463"/>
            <a:ext cx="3400425" cy="2628900"/>
          </a:xfrm>
          <a:prstGeom prst="rect">
            <a:avLst/>
          </a:prstGeom>
          <a:ln/>
        </p:spPr>
      </p:sp>
      <p:sp>
        <p:nvSpPr>
          <p:cNvPr id="52227" name="Notes Placeholder 2"/>
          <p:cNvSpPr>
            <a:spLocks noGrp="1"/>
          </p:cNvSpPr>
          <p:nvPr>
            <p:ph type="body" idx="1"/>
          </p:nvPr>
        </p:nvSpPr>
        <p:spPr>
          <a:xfrm>
            <a:off x="929640" y="3329940"/>
            <a:ext cx="7437120" cy="3154680"/>
          </a:xfrm>
          <a:prstGeom prst="rect">
            <a:avLst/>
          </a:prstGeom>
          <a:noFill/>
          <a:ln/>
        </p:spPr>
        <p:txBody>
          <a:bodyPr lIns="93177" tIns="46589" rIns="93177" bIns="46589"/>
          <a:lstStyle/>
          <a:p>
            <a:pPr>
              <a:lnSpc>
                <a:spcPct val="80000"/>
              </a:lnSpc>
            </a:pPr>
            <a:r>
              <a:rPr lang="en-US" dirty="0" smtClean="0"/>
              <a:t>Our traditional traffic light is a somewhat more accurate image of the alcohol risks model. It still has a red category to represent the most vulnerable, the alcoholics. It also still has a green category to represent folks who don’t drink or drink so little that it doesn’t cause them harm. </a:t>
            </a:r>
          </a:p>
          <a:p>
            <a:pPr>
              <a:lnSpc>
                <a:spcPct val="80000"/>
              </a:lnSpc>
            </a:pPr>
            <a:r>
              <a:rPr lang="en-US" dirty="0" smtClean="0"/>
              <a:t>        It adds, however, a third color to represent the harm that can come to anyone who drinks too much, but is not addicted. </a:t>
            </a:r>
          </a:p>
          <a:p>
            <a:pPr>
              <a:lnSpc>
                <a:spcPct val="80000"/>
              </a:lnSpc>
            </a:pPr>
            <a:r>
              <a:rPr lang="en-US" dirty="0" smtClean="0"/>
              <a:t>        It’s not a complicated model, but it represents the world of alcohol-related risk much more accurately than a dichotomous model</a:t>
            </a:r>
            <a:r>
              <a:rPr lang="en-US" baseline="0" dirty="0" smtClean="0"/>
              <a:t> like he two color stop light I showed you earlier. </a:t>
            </a:r>
            <a:endParaRPr lang="en-US" dirty="0" smtClean="0"/>
          </a:p>
        </p:txBody>
      </p:sp>
      <p:sp>
        <p:nvSpPr>
          <p:cNvPr id="52228" name="Slide Number Placeholder 3"/>
          <p:cNvSpPr>
            <a:spLocks noGrp="1"/>
          </p:cNvSpPr>
          <p:nvPr>
            <p:ph type="sldNum" sz="quarter" idx="5"/>
          </p:nvPr>
        </p:nvSpPr>
        <p:spPr>
          <a:xfrm>
            <a:off x="5265809" y="6658664"/>
            <a:ext cx="4028440" cy="350520"/>
          </a:xfrm>
          <a:prstGeom prst="rect">
            <a:avLst/>
          </a:prstGeom>
          <a:noFill/>
        </p:spPr>
        <p:txBody>
          <a:bodyPr lIns="93177" tIns="46589" rIns="93177" bIns="46589"/>
          <a:lstStyle/>
          <a:p>
            <a:fld id="{FE529B4C-79FF-4E3A-8537-0BB3D7F1EF5D}" type="slidenum">
              <a:rPr lang="en-US" smtClean="0"/>
              <a:pPr/>
              <a:t>11</a:t>
            </a:fld>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2947988" y="525463"/>
            <a:ext cx="3400425" cy="2628900"/>
          </a:xfrm>
          <a:prstGeom prst="rect">
            <a:avLst/>
          </a:prstGeom>
          <a:ln/>
        </p:spPr>
      </p:sp>
      <p:sp>
        <p:nvSpPr>
          <p:cNvPr id="48131" name="Rectangle 3"/>
          <p:cNvSpPr>
            <a:spLocks noGrp="1" noChangeArrowheads="1"/>
          </p:cNvSpPr>
          <p:nvPr>
            <p:ph type="body" idx="1"/>
          </p:nvPr>
        </p:nvSpPr>
        <p:spPr>
          <a:xfrm>
            <a:off x="929640" y="3329940"/>
            <a:ext cx="7437120" cy="3154680"/>
          </a:xfrm>
          <a:prstGeom prst="rect">
            <a:avLst/>
          </a:prstGeom>
          <a:noFill/>
          <a:ln/>
        </p:spPr>
        <p:txBody>
          <a:bodyPr lIns="93177" tIns="46589" rIns="93177" bIns="46589"/>
          <a:lstStyle/>
          <a:p>
            <a:r>
              <a:rPr lang="en-US" sz="800" dirty="0" smtClean="0"/>
              <a:t>For screening</a:t>
            </a:r>
            <a:r>
              <a:rPr lang="en-US" sz="800" baseline="0" dirty="0" smtClean="0"/>
              <a:t> purposes we need a threshold between the green group and the other two groups. This threshold tells us how much is too much.  </a:t>
            </a:r>
            <a:endParaRPr lang="en-US" sz="80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2947988" y="525463"/>
            <a:ext cx="3400425" cy="2628900"/>
          </a:xfrm>
          <a:prstGeom prst="rect">
            <a:avLst/>
          </a:prstGeom>
          <a:ln/>
        </p:spPr>
      </p:sp>
      <p:sp>
        <p:nvSpPr>
          <p:cNvPr id="49155" name="Rectangle 3"/>
          <p:cNvSpPr>
            <a:spLocks noGrp="1" noChangeArrowheads="1"/>
          </p:cNvSpPr>
          <p:nvPr>
            <p:ph type="body" idx="1"/>
          </p:nvPr>
        </p:nvSpPr>
        <p:spPr>
          <a:xfrm>
            <a:off x="929640" y="3329940"/>
            <a:ext cx="7437120" cy="3154680"/>
          </a:xfrm>
          <a:prstGeom prst="rect">
            <a:avLst/>
          </a:prstGeom>
          <a:noFill/>
          <a:ln/>
        </p:spPr>
        <p:txBody>
          <a:bodyPr lIns="93177" tIns="46589" rIns="93177" bIns="46589"/>
          <a:lstStyle/>
          <a:p>
            <a:pPr defTabSz="931774">
              <a:defRPr/>
            </a:pPr>
            <a:r>
              <a:rPr lang="en-US" sz="1200" b="0" dirty="0" smtClean="0"/>
              <a:t>The basic rule of thumb is that women should drink, </a:t>
            </a:r>
            <a:r>
              <a:rPr lang="en-US" sz="2800" b="1" dirty="0" smtClean="0"/>
              <a:t>on average,</a:t>
            </a:r>
            <a:r>
              <a:rPr lang="en-US" sz="1200" b="1" dirty="0" smtClean="0"/>
              <a:t> </a:t>
            </a:r>
            <a:r>
              <a:rPr lang="en-US" sz="1200" b="0" dirty="0" smtClean="0"/>
              <a:t>one or fewer drinks per day. </a:t>
            </a:r>
          </a:p>
          <a:p>
            <a:pPr defTabSz="931774">
              <a:defRPr/>
            </a:pPr>
            <a:r>
              <a:rPr lang="en-US" sz="1200" b="0" dirty="0" smtClean="0"/>
              <a:t>This comes from the </a:t>
            </a:r>
            <a:r>
              <a:rPr lang="en-US" sz="1200" b="0" i="1" dirty="0" smtClean="0"/>
              <a:t>Dietary Guidelines for Americans</a:t>
            </a:r>
            <a:r>
              <a:rPr lang="en-US" sz="1200" b="0" dirty="0" smtClean="0"/>
              <a:t>.</a:t>
            </a:r>
          </a:p>
          <a:p>
            <a:pPr defTabSz="931774">
              <a:defRPr/>
            </a:pPr>
            <a:endParaRPr lang="en-US" sz="1800" b="1" dirty="0" smtClean="0"/>
          </a:p>
          <a:p>
            <a:pPr defTabSz="931774">
              <a:defRPr/>
            </a:pPr>
            <a:r>
              <a:rPr lang="en-US" sz="1800" b="0" dirty="0" smtClean="0"/>
              <a:t>It represents</a:t>
            </a:r>
            <a:r>
              <a:rPr lang="en-US" sz="1800" b="0" baseline="0" dirty="0" smtClean="0"/>
              <a:t> a s</a:t>
            </a:r>
            <a:r>
              <a:rPr lang="en-US" sz="1800" b="0" dirty="0" smtClean="0"/>
              <a:t>ort</a:t>
            </a:r>
            <a:r>
              <a:rPr lang="en-US" sz="1800" b="0" baseline="0" dirty="0" smtClean="0"/>
              <a:t> of a long-term average for we should strive for.</a:t>
            </a:r>
            <a:endParaRPr lang="en-US" sz="2000" b="0" dirty="0" smtClean="0"/>
          </a:p>
          <a:p>
            <a:pPr defTabSz="931774">
              <a:defRPr/>
            </a:pPr>
            <a:endParaRPr lang="en-US" sz="2000" b="1" dirty="0" smtClean="0">
              <a:solidFill>
                <a:srgbClr val="FF0000"/>
              </a:solidFill>
            </a:endParaRPr>
          </a:p>
          <a:p>
            <a:pPr defTabSz="931774">
              <a:defRPr/>
            </a:pPr>
            <a:r>
              <a:rPr lang="en-US" sz="2000" b="1" dirty="0" smtClean="0">
                <a:solidFill>
                  <a:srgbClr val="FF0000"/>
                </a:solidFill>
              </a:rPr>
              <a:t>The problem is that people—in their daily lives—don’t calibrate</a:t>
            </a:r>
            <a:r>
              <a:rPr lang="en-US" sz="2000" b="1" baseline="0" dirty="0" smtClean="0">
                <a:solidFill>
                  <a:srgbClr val="FF0000"/>
                </a:solidFill>
              </a:rPr>
              <a:t> their behaviors on the basis of a long-</a:t>
            </a:r>
            <a:r>
              <a:rPr lang="en-US" sz="2000" b="1" dirty="0" smtClean="0">
                <a:solidFill>
                  <a:srgbClr val="FF0000"/>
                </a:solidFill>
              </a:rPr>
              <a:t>term average.</a:t>
            </a:r>
          </a:p>
          <a:p>
            <a:pPr defTabSz="931774">
              <a:defRPr/>
            </a:pPr>
            <a:endParaRPr lang="en-US" sz="1200" b="1" dirty="0" smtClean="0">
              <a:solidFill>
                <a:srgbClr val="FF0000"/>
              </a:solidFill>
            </a:endParaRPr>
          </a:p>
          <a:p>
            <a:r>
              <a:rPr lang="en-US" dirty="0" smtClean="0"/>
              <a:t>These recommendations are from </a:t>
            </a:r>
            <a:r>
              <a:rPr lang="en-US" i="1" dirty="0" smtClean="0"/>
              <a:t>Dietary Guidelines for Americans.  </a:t>
            </a:r>
            <a:endParaRPr lang="en-US" dirty="0" smtClean="0"/>
          </a:p>
          <a:p>
            <a:r>
              <a:rPr lang="en-US" dirty="0" smtClean="0"/>
              <a:t>      US Department of Health and Human Services and US Department of Agriculture. Dietary guidelines for Americans, 2005. 6th Edition. Washington DC: US Government Printing Office; January </a:t>
            </a:r>
            <a:r>
              <a:rPr lang="en-US" sz="2400" dirty="0" smtClean="0"/>
              <a:t>2005. </a:t>
            </a:r>
          </a:p>
          <a:p>
            <a:r>
              <a:rPr lang="en-US" dirty="0" smtClean="0"/>
              <a:t>      Available at http://www.health.gov/dietaryguidelines/dga2005/document/pdf/DGA2005.pdf</a:t>
            </a:r>
          </a:p>
          <a:p>
            <a:r>
              <a:rPr lang="en-US" dirty="0" smtClean="0"/>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47988" y="525463"/>
            <a:ext cx="3400425" cy="2628900"/>
          </a:xfrm>
          <a:prstGeom prst="rect">
            <a:avLst/>
          </a:prstGeom>
        </p:spPr>
      </p:sp>
      <p:sp>
        <p:nvSpPr>
          <p:cNvPr id="3" name="Notes Placeholder 2"/>
          <p:cNvSpPr>
            <a:spLocks noGrp="1"/>
          </p:cNvSpPr>
          <p:nvPr>
            <p:ph type="body" idx="1"/>
          </p:nvPr>
        </p:nvSpPr>
        <p:spPr>
          <a:xfrm>
            <a:off x="929640" y="3329940"/>
            <a:ext cx="7437120" cy="3154680"/>
          </a:xfrm>
          <a:prstGeom prst="rect">
            <a:avLst/>
          </a:prstGeom>
        </p:spPr>
        <p:txBody>
          <a:bodyPr lIns="93177" tIns="46589" rIns="93177" bIns="46589">
            <a:normAutofit/>
          </a:bodyPr>
          <a:lstStyle/>
          <a:p>
            <a:r>
              <a:rPr lang="en-US" b="0" dirty="0" smtClean="0"/>
              <a:t>The National Institute on Alcohol Abuse and Alcoholism,</a:t>
            </a:r>
            <a:r>
              <a:rPr lang="en-US" b="0" baseline="0" dirty="0" smtClean="0"/>
              <a:t> one of the National Institutes of Health has done research to devise maximum limits. </a:t>
            </a:r>
          </a:p>
          <a:p>
            <a:endParaRPr lang="en-US" b="1" baseline="0" dirty="0" smtClean="0"/>
          </a:p>
          <a:p>
            <a:r>
              <a:rPr lang="en-US" b="0" baseline="0" dirty="0" smtClean="0"/>
              <a:t>Men can drink up to 4 drinks in a day, but no more than 14 in a week. </a:t>
            </a:r>
          </a:p>
          <a:p>
            <a:endParaRPr lang="en-US" b="1" baseline="0" dirty="0" smtClean="0"/>
          </a:p>
          <a:p>
            <a:r>
              <a:rPr lang="en-US" b="1" baseline="0" dirty="0" smtClean="0"/>
              <a:t>The reason for a daily and weekly threshold is because alcohol-related problems  are either acute or chronic. </a:t>
            </a:r>
            <a:r>
              <a:rPr lang="en-US" b="0" baseline="0" dirty="0" smtClean="0"/>
              <a:t>Explain the two. </a:t>
            </a:r>
            <a:endParaRPr lang="en-US" b="1" baseline="0" dirty="0" smtClean="0"/>
          </a:p>
        </p:txBody>
      </p:sp>
      <p:sp>
        <p:nvSpPr>
          <p:cNvPr id="4" name="Slide Number Placeholder 3"/>
          <p:cNvSpPr>
            <a:spLocks noGrp="1"/>
          </p:cNvSpPr>
          <p:nvPr>
            <p:ph type="sldNum" sz="quarter" idx="10"/>
          </p:nvPr>
        </p:nvSpPr>
        <p:spPr>
          <a:xfrm>
            <a:off x="5265809" y="6658664"/>
            <a:ext cx="4028440" cy="350520"/>
          </a:xfrm>
          <a:prstGeom prst="rect">
            <a:avLst/>
          </a:prstGeom>
        </p:spPr>
        <p:txBody>
          <a:bodyPr lIns="93177" tIns="46589" rIns="93177" bIns="46589"/>
          <a:lstStyle/>
          <a:p>
            <a:pPr>
              <a:defRPr/>
            </a:pPr>
            <a:fld id="{F01840E4-CF67-40A0-B5F7-1BF229A5A129}"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47988" y="525463"/>
            <a:ext cx="3400425" cy="2628900"/>
          </a:xfrm>
          <a:prstGeom prst="rect">
            <a:avLst/>
          </a:prstGeom>
        </p:spPr>
      </p:sp>
      <p:sp>
        <p:nvSpPr>
          <p:cNvPr id="3" name="Notes Placeholder 2"/>
          <p:cNvSpPr>
            <a:spLocks noGrp="1"/>
          </p:cNvSpPr>
          <p:nvPr>
            <p:ph type="body" idx="1"/>
          </p:nvPr>
        </p:nvSpPr>
        <p:spPr>
          <a:xfrm>
            <a:off x="929640" y="3329940"/>
            <a:ext cx="7437120" cy="3154680"/>
          </a:xfrm>
          <a:prstGeom prst="rect">
            <a:avLst/>
          </a:prstGeom>
        </p:spPr>
        <p:txBody>
          <a:bodyPr lIns="93177" tIns="46589" rIns="93177" bIns="46589">
            <a:normAutofit/>
          </a:bodyPr>
          <a:lstStyle/>
          <a:p>
            <a:r>
              <a:rPr lang="en-US" b="0" baseline="0" dirty="0" smtClean="0"/>
              <a:t>Can’t choose one limit or the other. You must meet both. So, if you drink four drinks on Thursday, Friday, and Saturday, you’re only allowed 2 more drinks for the rest of the week to stay under the limit.  </a:t>
            </a:r>
          </a:p>
        </p:txBody>
      </p:sp>
      <p:sp>
        <p:nvSpPr>
          <p:cNvPr id="4" name="Slide Number Placeholder 3"/>
          <p:cNvSpPr>
            <a:spLocks noGrp="1"/>
          </p:cNvSpPr>
          <p:nvPr>
            <p:ph type="sldNum" sz="quarter" idx="10"/>
          </p:nvPr>
        </p:nvSpPr>
        <p:spPr>
          <a:xfrm>
            <a:off x="5265809" y="6658664"/>
            <a:ext cx="4028440" cy="350520"/>
          </a:xfrm>
          <a:prstGeom prst="rect">
            <a:avLst/>
          </a:prstGeom>
        </p:spPr>
        <p:txBody>
          <a:bodyPr lIns="93177" tIns="46589" rIns="93177" bIns="46589"/>
          <a:lstStyle/>
          <a:p>
            <a:pPr>
              <a:defRPr/>
            </a:pPr>
            <a:fld id="{F01840E4-CF67-40A0-B5F7-1BF229A5A129}"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47988" y="525463"/>
            <a:ext cx="3400425" cy="2628900"/>
          </a:xfrm>
          <a:prstGeom prst="rect">
            <a:avLst/>
          </a:prstGeom>
        </p:spPr>
      </p:sp>
      <p:sp>
        <p:nvSpPr>
          <p:cNvPr id="3" name="Notes Placeholder 2"/>
          <p:cNvSpPr>
            <a:spLocks noGrp="1"/>
          </p:cNvSpPr>
          <p:nvPr>
            <p:ph type="body" idx="1"/>
          </p:nvPr>
        </p:nvSpPr>
        <p:spPr>
          <a:xfrm>
            <a:off x="929640" y="3329940"/>
            <a:ext cx="7437120" cy="3154680"/>
          </a:xfrm>
          <a:prstGeom prst="rect">
            <a:avLst/>
          </a:prstGeom>
        </p:spPr>
        <p:txBody>
          <a:bodyPr lIns="93177" tIns="46589" rIns="93177" bIns="46589">
            <a:normAutofit/>
          </a:bodyPr>
          <a:lstStyle/>
          <a:p>
            <a:endParaRPr lang="en-US" b="1" baseline="0" dirty="0" smtClean="0"/>
          </a:p>
        </p:txBody>
      </p:sp>
      <p:sp>
        <p:nvSpPr>
          <p:cNvPr id="4" name="Slide Number Placeholder 3"/>
          <p:cNvSpPr>
            <a:spLocks noGrp="1"/>
          </p:cNvSpPr>
          <p:nvPr>
            <p:ph type="sldNum" sz="quarter" idx="10"/>
          </p:nvPr>
        </p:nvSpPr>
        <p:spPr>
          <a:xfrm>
            <a:off x="5265809" y="6658664"/>
            <a:ext cx="4028440" cy="350520"/>
          </a:xfrm>
          <a:prstGeom prst="rect">
            <a:avLst/>
          </a:prstGeom>
        </p:spPr>
        <p:txBody>
          <a:bodyPr lIns="93177" tIns="46589" rIns="93177" bIns="46589"/>
          <a:lstStyle/>
          <a:p>
            <a:pPr>
              <a:defRPr/>
            </a:pPr>
            <a:fld id="{F01840E4-CF67-40A0-B5F7-1BF229A5A129}"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47988" y="525463"/>
            <a:ext cx="3400425" cy="2628900"/>
          </a:xfrm>
          <a:prstGeom prst="rect">
            <a:avLst/>
          </a:prstGeom>
        </p:spPr>
      </p:sp>
      <p:sp>
        <p:nvSpPr>
          <p:cNvPr id="3" name="Notes Placeholder 2"/>
          <p:cNvSpPr>
            <a:spLocks noGrp="1"/>
          </p:cNvSpPr>
          <p:nvPr>
            <p:ph type="body" idx="1"/>
          </p:nvPr>
        </p:nvSpPr>
        <p:spPr>
          <a:xfrm>
            <a:off x="929640" y="3329940"/>
            <a:ext cx="7437120" cy="3154680"/>
          </a:xfrm>
          <a:prstGeom prst="rect">
            <a:avLst/>
          </a:prstGeom>
        </p:spPr>
        <p:txBody>
          <a:bodyPr lIns="93177" tIns="46589" rIns="93177" bIns="46589">
            <a:normAutofit/>
          </a:bodyPr>
          <a:lstStyle/>
          <a:p>
            <a:endParaRPr lang="en-US" b="1" dirty="0"/>
          </a:p>
        </p:txBody>
      </p:sp>
      <p:sp>
        <p:nvSpPr>
          <p:cNvPr id="4" name="Slide Number Placeholder 3"/>
          <p:cNvSpPr>
            <a:spLocks noGrp="1"/>
          </p:cNvSpPr>
          <p:nvPr>
            <p:ph type="sldNum" sz="quarter" idx="10"/>
          </p:nvPr>
        </p:nvSpPr>
        <p:spPr>
          <a:xfrm>
            <a:off x="5265809" y="6658664"/>
            <a:ext cx="4028440" cy="350520"/>
          </a:xfrm>
          <a:prstGeom prst="rect">
            <a:avLst/>
          </a:prstGeom>
        </p:spPr>
        <p:txBody>
          <a:bodyPr lIns="93177" tIns="46589" rIns="93177" bIns="46589"/>
          <a:lstStyle/>
          <a:p>
            <a:pPr>
              <a:defRPr/>
            </a:pPr>
            <a:fld id="{F01840E4-CF67-40A0-B5F7-1BF229A5A129}"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2947988" y="525463"/>
            <a:ext cx="3400425" cy="2628900"/>
          </a:xfrm>
          <a:prstGeom prst="rect">
            <a:avLst/>
          </a:prstGeom>
          <a:ln/>
        </p:spPr>
      </p:sp>
      <p:sp>
        <p:nvSpPr>
          <p:cNvPr id="61443" name="Notes Placeholder 2"/>
          <p:cNvSpPr>
            <a:spLocks noGrp="1"/>
          </p:cNvSpPr>
          <p:nvPr>
            <p:ph type="body" idx="1"/>
          </p:nvPr>
        </p:nvSpPr>
        <p:spPr>
          <a:xfrm>
            <a:off x="929640" y="3329940"/>
            <a:ext cx="7437120" cy="3154680"/>
          </a:xfrm>
          <a:prstGeom prst="rect">
            <a:avLst/>
          </a:prstGeom>
          <a:noFill/>
          <a:ln/>
        </p:spPr>
        <p:txBody>
          <a:bodyPr lIns="93177" tIns="46589" rIns="93177" bIns="46589"/>
          <a:lstStyle/>
          <a:p>
            <a:r>
              <a:rPr lang="en-US" sz="1800" dirty="0" smtClean="0"/>
              <a:t>Let’s return to the original question:  </a:t>
            </a:r>
          </a:p>
          <a:p>
            <a:endParaRPr lang="en-US" sz="1800" dirty="0" smtClean="0"/>
          </a:p>
          <a:p>
            <a:r>
              <a:rPr lang="en-US" sz="1800" dirty="0" smtClean="0"/>
              <a:t>Alcohol:  What’s the problem? </a:t>
            </a:r>
          </a:p>
          <a:p>
            <a:endParaRPr lang="en-US" sz="1800" dirty="0" smtClean="0"/>
          </a:p>
          <a:p>
            <a:r>
              <a:rPr lang="en-US" sz="1800" dirty="0" smtClean="0"/>
              <a:t>The problem is the harm associated with drinking too much. </a:t>
            </a:r>
          </a:p>
          <a:p>
            <a:r>
              <a:rPr lang="en-US" sz="1800" dirty="0" smtClean="0"/>
              <a:t>And many, many people sometimes drink too much</a:t>
            </a:r>
          </a:p>
        </p:txBody>
      </p:sp>
      <p:sp>
        <p:nvSpPr>
          <p:cNvPr id="61444" name="Slide Number Placeholder 3"/>
          <p:cNvSpPr txBox="1">
            <a:spLocks noGrp="1"/>
          </p:cNvSpPr>
          <p:nvPr/>
        </p:nvSpPr>
        <p:spPr bwMode="auto">
          <a:xfrm>
            <a:off x="5265809" y="6658664"/>
            <a:ext cx="4028440" cy="350520"/>
          </a:xfrm>
          <a:prstGeom prst="rect">
            <a:avLst/>
          </a:prstGeom>
          <a:noFill/>
          <a:ln w="9525">
            <a:noFill/>
            <a:miter lim="800000"/>
            <a:headEnd/>
            <a:tailEnd/>
          </a:ln>
        </p:spPr>
        <p:txBody>
          <a:bodyPr lIns="93177" tIns="46589" rIns="93177" bIns="46589" anchor="b"/>
          <a:lstStyle/>
          <a:p>
            <a:pPr algn="r"/>
            <a:fld id="{DF9BB590-67D3-446C-9A4D-59F6C1B12F3E}" type="slidenum">
              <a:rPr lang="en-US" sz="1200"/>
              <a:pPr algn="r"/>
              <a:t>18</a:t>
            </a:fld>
            <a:endParaRPr lang="en-US" sz="12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xfrm>
            <a:off x="2947988" y="525463"/>
            <a:ext cx="3400425" cy="2628900"/>
          </a:xfrm>
          <a:prstGeom prst="rect">
            <a:avLst/>
          </a:prstGeom>
          <a:ln/>
        </p:spPr>
      </p:sp>
      <p:sp>
        <p:nvSpPr>
          <p:cNvPr id="61443" name="Notes Placeholder 2"/>
          <p:cNvSpPr>
            <a:spLocks noGrp="1"/>
          </p:cNvSpPr>
          <p:nvPr>
            <p:ph type="body" idx="1"/>
          </p:nvPr>
        </p:nvSpPr>
        <p:spPr>
          <a:xfrm>
            <a:off x="929640" y="3329940"/>
            <a:ext cx="7437120" cy="3154680"/>
          </a:xfrm>
          <a:prstGeom prst="rect">
            <a:avLst/>
          </a:prstGeom>
          <a:noFill/>
          <a:ln/>
        </p:spPr>
        <p:txBody>
          <a:bodyPr lIns="93177" tIns="46589" rIns="93177" bIns="46589"/>
          <a:lstStyle/>
          <a:p>
            <a:r>
              <a:rPr lang="en-US" sz="1800" dirty="0" smtClean="0"/>
              <a:t>We can’t address the problems caused by alcohol without doctors and nurses—the whole health care team—understanding</a:t>
            </a:r>
            <a:r>
              <a:rPr lang="en-US" sz="1800" baseline="0" dirty="0" smtClean="0"/>
              <a:t> the fundamental nature of the problem. We can’t address it on the individual level or the societal level. Even primary prevention programs, like raising taxes on beverage alcohol, require support from members of the health care professions.  </a:t>
            </a:r>
          </a:p>
          <a:p>
            <a:endParaRPr lang="en-US" sz="1800" baseline="0" dirty="0" smtClean="0"/>
          </a:p>
          <a:p>
            <a:r>
              <a:rPr lang="en-US" sz="1800" baseline="0" dirty="0" smtClean="0"/>
              <a:t>The science of how much is too much exists. </a:t>
            </a:r>
          </a:p>
          <a:p>
            <a:r>
              <a:rPr lang="en-US" sz="1800" baseline="0" dirty="0" smtClean="0"/>
              <a:t>We </a:t>
            </a:r>
            <a:r>
              <a:rPr lang="en-US" sz="1800" b="1" baseline="0" dirty="0" smtClean="0"/>
              <a:t>know </a:t>
            </a:r>
            <a:r>
              <a:rPr lang="en-US" sz="1800" baseline="0" dirty="0" smtClean="0"/>
              <a:t>how much is too much?</a:t>
            </a:r>
          </a:p>
          <a:p>
            <a:r>
              <a:rPr lang="en-US" sz="1800" baseline="0" dirty="0" smtClean="0"/>
              <a:t>It has not been communicated.  </a:t>
            </a:r>
          </a:p>
          <a:p>
            <a:r>
              <a:rPr lang="en-US" sz="1800" dirty="0" smtClean="0"/>
              <a:t>      To the public</a:t>
            </a:r>
          </a:p>
          <a:p>
            <a:r>
              <a:rPr lang="en-US" sz="1800" dirty="0" smtClean="0"/>
              <a:t>      To</a:t>
            </a:r>
            <a:r>
              <a:rPr lang="en-US" sz="1800" baseline="0" dirty="0" smtClean="0"/>
              <a:t> the health care professions</a:t>
            </a:r>
            <a:endParaRPr lang="en-US" sz="1800" dirty="0" smtClean="0"/>
          </a:p>
          <a:p>
            <a:endParaRPr lang="en-US" sz="1800" dirty="0" smtClean="0"/>
          </a:p>
        </p:txBody>
      </p:sp>
      <p:sp>
        <p:nvSpPr>
          <p:cNvPr id="61444" name="Slide Number Placeholder 3"/>
          <p:cNvSpPr txBox="1">
            <a:spLocks noGrp="1"/>
          </p:cNvSpPr>
          <p:nvPr/>
        </p:nvSpPr>
        <p:spPr bwMode="auto">
          <a:xfrm>
            <a:off x="5265809" y="6658664"/>
            <a:ext cx="4028440" cy="350520"/>
          </a:xfrm>
          <a:prstGeom prst="rect">
            <a:avLst/>
          </a:prstGeom>
          <a:noFill/>
          <a:ln w="9525">
            <a:noFill/>
            <a:miter lim="800000"/>
            <a:headEnd/>
            <a:tailEnd/>
          </a:ln>
        </p:spPr>
        <p:txBody>
          <a:bodyPr lIns="93177" tIns="46589" rIns="93177" bIns="46589" anchor="b"/>
          <a:lstStyle/>
          <a:p>
            <a:pPr algn="r"/>
            <a:fld id="{DF9BB590-67D3-446C-9A4D-59F6C1B12F3E}" type="slidenum">
              <a:rPr lang="en-US" sz="1200"/>
              <a:pPr algn="r"/>
              <a:t>19</a:t>
            </a:fld>
            <a:endParaRPr 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47988" y="525463"/>
            <a:ext cx="3400425" cy="2628900"/>
          </a:xfrm>
          <a:prstGeom prst="rect">
            <a:avLst/>
          </a:prstGeom>
        </p:spPr>
      </p:sp>
      <p:sp>
        <p:nvSpPr>
          <p:cNvPr id="3" name="Notes Placeholder 2"/>
          <p:cNvSpPr>
            <a:spLocks noGrp="1"/>
          </p:cNvSpPr>
          <p:nvPr>
            <p:ph type="body" idx="1"/>
          </p:nvPr>
        </p:nvSpPr>
        <p:spPr>
          <a:xfrm>
            <a:off x="929640" y="3329940"/>
            <a:ext cx="7437120" cy="3154680"/>
          </a:xfrm>
          <a:prstGeom prst="rect">
            <a:avLst/>
          </a:prstGeom>
        </p:spPr>
        <p:txBody>
          <a:bodyPr lIns="93177" tIns="46589" rIns="93177" bIns="46589">
            <a:normAutofit/>
          </a:bodyPr>
          <a:lstStyle/>
          <a:p>
            <a:pPr algn="l"/>
            <a:r>
              <a:rPr lang="en-US" sz="1600" b="0" dirty="0" smtClean="0">
                <a:latin typeface="Calibri" pitchFamily="34" charset="0"/>
              </a:rPr>
              <a:t>You are all familiar with the public health model.  </a:t>
            </a:r>
          </a:p>
          <a:p>
            <a:pPr algn="l"/>
            <a:r>
              <a:rPr lang="en-US" sz="1600" b="0" dirty="0" smtClean="0">
                <a:latin typeface="Calibri" pitchFamily="34" charset="0"/>
              </a:rPr>
              <a:t>At CDC, we’re always to work toward</a:t>
            </a:r>
            <a:r>
              <a:rPr lang="en-US" sz="1600" b="0" baseline="0" dirty="0" smtClean="0">
                <a:latin typeface="Calibri" pitchFamily="34" charset="0"/>
              </a:rPr>
              <a:t> the right hand side of the model. </a:t>
            </a:r>
          </a:p>
          <a:p>
            <a:pPr algn="l"/>
            <a:r>
              <a:rPr lang="en-US" sz="1600" b="0" baseline="0" dirty="0" smtClean="0">
                <a:latin typeface="Calibri" pitchFamily="34" charset="0"/>
              </a:rPr>
              <a:t>We want to implement evidence-based policies and make sure they’re widely adopted </a:t>
            </a:r>
            <a:br>
              <a:rPr lang="en-US" sz="1600" b="0" baseline="0" dirty="0" smtClean="0">
                <a:latin typeface="Calibri" pitchFamily="34" charset="0"/>
              </a:rPr>
            </a:br>
            <a:r>
              <a:rPr lang="en-US" sz="1600" b="0" baseline="0" dirty="0" smtClean="0">
                <a:latin typeface="Calibri" pitchFamily="34" charset="0"/>
              </a:rPr>
              <a:t>in order to have the broadest impact on the public’s health. </a:t>
            </a:r>
            <a:endParaRPr lang="en-US" sz="1600" b="0" dirty="0" smtClean="0">
              <a:latin typeface="Calibri" pitchFamily="34" charset="0"/>
            </a:endParaRPr>
          </a:p>
          <a:p>
            <a:pPr algn="l"/>
            <a:endParaRPr lang="en-US" sz="1200" b="1" dirty="0" smtClean="0">
              <a:latin typeface="Calibri" pitchFamily="34" charset="0"/>
            </a:endParaRPr>
          </a:p>
          <a:p>
            <a:pPr algn="l"/>
            <a:endParaRPr lang="en-US" sz="1200" b="1" dirty="0" smtClean="0">
              <a:latin typeface="Calibri" pitchFamily="34" charset="0"/>
            </a:endParaRPr>
          </a:p>
        </p:txBody>
      </p:sp>
      <p:sp>
        <p:nvSpPr>
          <p:cNvPr id="4" name="Slide Number Placeholder 3"/>
          <p:cNvSpPr>
            <a:spLocks noGrp="1"/>
          </p:cNvSpPr>
          <p:nvPr>
            <p:ph type="sldNum" sz="quarter" idx="10"/>
          </p:nvPr>
        </p:nvSpPr>
        <p:spPr>
          <a:xfrm>
            <a:off x="5265809" y="6658664"/>
            <a:ext cx="4028440" cy="350520"/>
          </a:xfrm>
          <a:prstGeom prst="rect">
            <a:avLst/>
          </a:prstGeom>
        </p:spPr>
        <p:txBody>
          <a:bodyPr lIns="93177" tIns="46589" rIns="93177" bIns="46589"/>
          <a:lstStyle/>
          <a:p>
            <a:pPr>
              <a:defRPr/>
            </a:pPr>
            <a:fld id="{F01840E4-CF67-40A0-B5F7-1BF229A5A129}"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0275" y="3330575"/>
            <a:ext cx="7435850" cy="3154363"/>
          </a:xfrm>
          <a:prstGeom prst="rect">
            <a:avLst/>
          </a:prstGeom>
        </p:spPr>
        <p:txBody>
          <a:bodyPr>
            <a:normAutofit/>
          </a:bodyPr>
          <a:lstStyle/>
          <a:p>
            <a:pPr marL="342900" indent="-342900">
              <a:buAutoNum type="arabicParenR"/>
            </a:pPr>
            <a:r>
              <a:rPr lang="en-US" baseline="0" smtClean="0"/>
              <a:t>Availability </a:t>
            </a:r>
            <a:r>
              <a:rPr lang="en-US" baseline="0" dirty="0" smtClean="0"/>
              <a:t>of valid self-report screening instruments</a:t>
            </a:r>
          </a:p>
          <a:p>
            <a:pPr marL="342900" indent="-342900">
              <a:buAutoNum type="arabicParenR"/>
            </a:pPr>
            <a:r>
              <a:rPr lang="en-US" baseline="0" dirty="0" smtClean="0"/>
              <a:t>That patients in medical setting generally give truthful answers.</a:t>
            </a:r>
          </a:p>
          <a:p>
            <a:pPr marL="342900" indent="-342900">
              <a:buAutoNum type="arabicParenR"/>
            </a:pPr>
            <a:r>
              <a:rPr lang="en-US" baseline="0" dirty="0" smtClean="0"/>
              <a:t>That until the medical profession and the general public understand that </a:t>
            </a:r>
            <a:br>
              <a:rPr lang="en-US" baseline="0" dirty="0" smtClean="0"/>
            </a:br>
            <a:r>
              <a:rPr lang="en-US" baseline="0" dirty="0" smtClean="0"/>
              <a:t>the fundamental problem is excessive drinking and what is excessive drinking,</a:t>
            </a:r>
            <a:br>
              <a:rPr lang="en-US" baseline="0" dirty="0" smtClean="0"/>
            </a:br>
            <a:r>
              <a:rPr lang="en-US" baseline="0" dirty="0" smtClean="0"/>
              <a:t>we won’t be able to make much progress. </a:t>
            </a:r>
          </a:p>
          <a:p>
            <a:pPr marL="342900" indent="-342900">
              <a:buNone/>
            </a:pPr>
            <a:r>
              <a:rPr lang="en-US" baseline="0" dirty="0" smtClean="0"/>
              <a:t>The focus on excessive drinking does not leave out alcoholics. No one can become an alcoholic without engaging in excessive drinking. Our emphasis on excessive drinking just broadens our focus so we can engage the alcohol problem earlier. </a:t>
            </a:r>
          </a:p>
          <a:p>
            <a:pPr marL="342900" indent="-342900">
              <a:buNone/>
            </a:pPr>
            <a:r>
              <a:rPr lang="en-US" baseline="0" dirty="0" smtClean="0"/>
              <a: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0275" y="3330575"/>
            <a:ext cx="7435850" cy="3154363"/>
          </a:xfrm>
          <a:prstGeom prst="rect">
            <a:avLst/>
          </a:prstGeom>
        </p:spPr>
        <p:txBody>
          <a:bodyPr>
            <a:normAutofit/>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0275" y="3330575"/>
            <a:ext cx="7435850" cy="3154363"/>
          </a:xfrm>
          <a:prstGeom prst="rect">
            <a:avLst/>
          </a:prstGeom>
        </p:spPr>
        <p:txBody>
          <a:bodyPr>
            <a:normAutofit/>
          </a:bodyPr>
          <a:lstStyle/>
          <a:p>
            <a:r>
              <a:rPr lang="en-US" dirty="0" smtClean="0"/>
              <a:t>From the late 1800s</a:t>
            </a:r>
            <a:r>
              <a:rPr lang="en-US" baseline="0" dirty="0" smtClean="0"/>
              <a:t> until the first part of the 1900s, the dominant conception of the alcohol problem was what I call the agent model. </a:t>
            </a:r>
          </a:p>
          <a:p>
            <a:endParaRPr lang="en-US" baseline="0" dirty="0" smtClean="0"/>
          </a:p>
          <a:p>
            <a:r>
              <a:rPr lang="en-US" baseline="0" dirty="0" smtClean="0"/>
              <a:t>Alcohol was considered a toxic molecule. </a:t>
            </a:r>
          </a:p>
          <a:p>
            <a:endParaRPr lang="en-US" baseline="0" dirty="0" smtClean="0"/>
          </a:p>
          <a:p>
            <a:r>
              <a:rPr lang="en-US" baseline="0" dirty="0" smtClean="0"/>
              <a:t>Anybody who drank alcohol was putting themselves at risk. </a:t>
            </a:r>
          </a:p>
          <a:p>
            <a:endParaRPr lang="en-US" baseline="0" dirty="0" smtClean="0"/>
          </a:p>
          <a:p>
            <a:r>
              <a:rPr lang="en-US" baseline="0" dirty="0" smtClean="0"/>
              <a:t>It was this widespread, fundamental understanding of the alcohol problem that lead to prohibition.</a:t>
            </a:r>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5265809" y="6658664"/>
            <a:ext cx="4028440" cy="350520"/>
          </a:xfrm>
          <a:prstGeom prst="rect">
            <a:avLst/>
          </a:prstGeom>
          <a:ln/>
        </p:spPr>
        <p:txBody>
          <a:bodyPr lIns="93177" tIns="46589" rIns="93177" bIns="46589"/>
          <a:lstStyle/>
          <a:p>
            <a:fld id="{6643467B-6DA5-4607-BD81-04E85E46355A}" type="slidenum">
              <a:rPr lang="en-US"/>
              <a:pPr/>
              <a:t>23</a:t>
            </a:fld>
            <a:endParaRPr lang="en-US"/>
          </a:p>
        </p:txBody>
      </p:sp>
      <p:sp>
        <p:nvSpPr>
          <p:cNvPr id="243714" name="Rectangle 2"/>
          <p:cNvSpPr>
            <a:spLocks noGrp="1" noRot="1" noChangeAspect="1" noChangeArrowheads="1" noTextEdit="1"/>
          </p:cNvSpPr>
          <p:nvPr>
            <p:ph type="sldImg"/>
          </p:nvPr>
        </p:nvSpPr>
        <p:spPr>
          <a:xfrm>
            <a:off x="2947988" y="525463"/>
            <a:ext cx="3400425" cy="2628900"/>
          </a:xfrm>
          <a:prstGeom prst="rect">
            <a:avLst/>
          </a:prstGeom>
          <a:ln/>
        </p:spPr>
      </p:sp>
      <p:sp>
        <p:nvSpPr>
          <p:cNvPr id="243715" name="Rectangle 3"/>
          <p:cNvSpPr>
            <a:spLocks noGrp="1" noChangeArrowheads="1"/>
          </p:cNvSpPr>
          <p:nvPr>
            <p:ph type="body" idx="1"/>
          </p:nvPr>
        </p:nvSpPr>
        <p:spPr>
          <a:xfrm>
            <a:off x="929640" y="3329940"/>
            <a:ext cx="7437120" cy="3154680"/>
          </a:xfrm>
          <a:prstGeom prst="rect">
            <a:avLst/>
          </a:prstGeom>
        </p:spPr>
        <p:txBody>
          <a:bodyPr lIns="93177" tIns="46589" rIns="93177" bIns="46589"/>
          <a:lstStyle/>
          <a:p>
            <a:r>
              <a:rPr lang="en-US" sz="1600" b="0" dirty="0" smtClean="0"/>
              <a:t>In terms of the nation, prohibition lasted from 1919 to 1933. </a:t>
            </a:r>
          </a:p>
          <a:p>
            <a:endParaRPr lang="en-US" sz="1600" b="0" dirty="0" smtClean="0"/>
          </a:p>
          <a:p>
            <a:r>
              <a:rPr lang="en-US" sz="1600" b="0" dirty="0" smtClean="0"/>
              <a:t>But p</a:t>
            </a:r>
            <a:r>
              <a:rPr lang="en-US" sz="1600" dirty="0" smtClean="0"/>
              <a:t>rohibitionists had some success even before national prohibition; </a:t>
            </a:r>
          </a:p>
          <a:p>
            <a:r>
              <a:rPr lang="en-US" sz="1600" dirty="0" smtClean="0"/>
              <a:t>     in 1905,    three American states had already outlawed alcohol; </a:t>
            </a:r>
          </a:p>
          <a:p>
            <a:r>
              <a:rPr lang="en-US" sz="1600" dirty="0" smtClean="0"/>
              <a:t>     by 1912,   9 it was up to nine states</a:t>
            </a:r>
          </a:p>
          <a:p>
            <a:r>
              <a:rPr lang="en-US" sz="1600" dirty="0" smtClean="0"/>
              <a:t>     by 1916    up to 26 of the 48 states.</a:t>
            </a:r>
          </a:p>
          <a:p>
            <a:endParaRPr lang="en-US" sz="1600" b="0" dirty="0" smtClean="0"/>
          </a:p>
          <a:p>
            <a:endParaRPr lang="en-US" sz="1600" b="0" dirty="0" smtClean="0"/>
          </a:p>
          <a:p>
            <a:r>
              <a:rPr lang="en-US" sz="1600" b="0" dirty="0" smtClean="0"/>
              <a:t>1) </a:t>
            </a:r>
            <a:r>
              <a:rPr lang="en-US" sz="1600" b="1" dirty="0" smtClean="0"/>
              <a:t>Nineteenth </a:t>
            </a:r>
            <a:r>
              <a:rPr lang="en-US" sz="1600" b="1" dirty="0"/>
              <a:t>Amendment</a:t>
            </a:r>
            <a:r>
              <a:rPr lang="en-US" sz="1600" b="0" dirty="0"/>
              <a:t> to the United States Constitution </a:t>
            </a:r>
            <a:r>
              <a:rPr lang="en-US" sz="1600" b="0" dirty="0" smtClean="0"/>
              <a:t> </a:t>
            </a:r>
            <a:r>
              <a:rPr lang="en-US" sz="1600" b="1" dirty="0" smtClean="0"/>
              <a:t>ratified </a:t>
            </a:r>
            <a:r>
              <a:rPr lang="en-US" sz="1600" b="1" dirty="0"/>
              <a:t>on </a:t>
            </a:r>
            <a:r>
              <a:rPr lang="en-US" sz="1600" b="1" dirty="0" smtClean="0"/>
              <a:t>January</a:t>
            </a:r>
            <a:r>
              <a:rPr lang="en-US" sz="1600" b="1" baseline="0" dirty="0" smtClean="0"/>
              <a:t> 16</a:t>
            </a:r>
            <a:r>
              <a:rPr lang="en-US" sz="1600" b="1" dirty="0" smtClean="0"/>
              <a:t>, 1919. </a:t>
            </a:r>
          </a:p>
          <a:p>
            <a:r>
              <a:rPr lang="en-US" sz="1600" b="0" dirty="0" smtClean="0"/>
              <a:t>2) </a:t>
            </a:r>
            <a:r>
              <a:rPr lang="en-US" sz="1600" dirty="0" smtClean="0"/>
              <a:t>The "</a:t>
            </a:r>
            <a:r>
              <a:rPr lang="en-US" sz="1600" b="1" dirty="0" smtClean="0">
                <a:hlinkClick r:id="rId3" action="ppaction://hlinkfile" tooltip="Volstead Act"/>
              </a:rPr>
              <a:t>Volstead Act</a:t>
            </a:r>
            <a:r>
              <a:rPr lang="en-US" sz="1600" dirty="0" smtClean="0"/>
              <a:t>", the popular name for the National Prohibition Act, passed through </a:t>
            </a:r>
            <a:r>
              <a:rPr lang="en-US" sz="1600" dirty="0" smtClean="0">
                <a:hlinkClick r:id="rId4" action="ppaction://hlinkfile" tooltip="United States Congress"/>
              </a:rPr>
              <a:t>Congress</a:t>
            </a:r>
            <a:r>
              <a:rPr lang="en-US" sz="1600" dirty="0" smtClean="0"/>
              <a:t> over </a:t>
            </a:r>
            <a:r>
              <a:rPr lang="en-US" sz="1600" dirty="0" smtClean="0">
                <a:hlinkClick r:id="rId5" action="ppaction://hlinkfile" tooltip="President of the United States"/>
              </a:rPr>
              <a:t>President</a:t>
            </a:r>
            <a:r>
              <a:rPr lang="en-US" sz="1600" dirty="0" smtClean="0"/>
              <a:t> </a:t>
            </a:r>
            <a:r>
              <a:rPr lang="en-US" sz="1600" dirty="0" smtClean="0">
                <a:hlinkClick r:id="rId6" action="ppaction://hlinkfile" tooltip="Woodrow Wilson"/>
              </a:rPr>
              <a:t>Woodrow Wilson</a:t>
            </a:r>
            <a:r>
              <a:rPr lang="en-US" sz="1600" dirty="0" smtClean="0"/>
              <a:t>'s </a:t>
            </a:r>
            <a:r>
              <a:rPr lang="en-US" sz="1600" dirty="0" smtClean="0">
                <a:hlinkClick r:id="rId7" action="ppaction://hlinkfile" tooltip="Veto"/>
              </a:rPr>
              <a:t>veto</a:t>
            </a:r>
            <a:r>
              <a:rPr lang="en-US" sz="1600" dirty="0" smtClean="0"/>
              <a:t> on </a:t>
            </a:r>
            <a:r>
              <a:rPr lang="en-US" sz="1600" b="1" dirty="0" smtClean="0"/>
              <a:t>October 28, 1919</a:t>
            </a:r>
            <a:r>
              <a:rPr lang="en-US" sz="1600" dirty="0" smtClean="0"/>
              <a:t> and established the legal definition of intoxicating liquor.</a:t>
            </a:r>
            <a:r>
              <a:rPr lang="en-US" sz="1600" baseline="30000" dirty="0" smtClean="0">
                <a:hlinkClick r:id="rId8" action="ppaction://hlinkfile"/>
              </a:rPr>
              <a:t>[1]</a:t>
            </a:r>
            <a:r>
              <a:rPr lang="en-US" sz="1600" dirty="0" smtClean="0"/>
              <a:t> </a:t>
            </a:r>
          </a:p>
          <a:p>
            <a:r>
              <a:rPr lang="en-US" sz="1600" dirty="0" smtClean="0"/>
              <a:t>3)  Nineteenth Amendment </a:t>
            </a:r>
            <a:r>
              <a:rPr lang="en-US" sz="1600" b="1" dirty="0" smtClean="0"/>
              <a:t>went into</a:t>
            </a:r>
            <a:r>
              <a:rPr lang="en-US" sz="1600" b="1" baseline="0" dirty="0" smtClean="0"/>
              <a:t> effect</a:t>
            </a:r>
            <a:r>
              <a:rPr lang="en-US" sz="1600" baseline="0" dirty="0" smtClean="0"/>
              <a:t> </a:t>
            </a:r>
            <a:r>
              <a:rPr lang="en-US" sz="1600" b="1" baseline="0" dirty="0" smtClean="0"/>
              <a:t>January 16, 1920.</a:t>
            </a:r>
            <a:endParaRPr lang="en-US" sz="1600" b="1" dirty="0" smtClean="0"/>
          </a:p>
          <a:p>
            <a:r>
              <a:rPr lang="en-US" sz="1600" b="0" dirty="0" smtClean="0"/>
              <a:t>4) </a:t>
            </a:r>
            <a:r>
              <a:rPr lang="en-US" sz="1600" dirty="0" smtClean="0"/>
              <a:t>On </a:t>
            </a:r>
            <a:r>
              <a:rPr lang="en-US" sz="1600" b="1" dirty="0" smtClean="0"/>
              <a:t>March 22, 1933</a:t>
            </a:r>
            <a:r>
              <a:rPr lang="en-US" sz="1600" dirty="0" smtClean="0"/>
              <a:t>, President </a:t>
            </a:r>
            <a:r>
              <a:rPr lang="en-US" sz="1600" dirty="0" smtClean="0">
                <a:hlinkClick r:id="rId9" action="ppaction://hlinkfile" tooltip="Franklin Roosevelt"/>
              </a:rPr>
              <a:t>Franklin Roosevelt</a:t>
            </a:r>
            <a:r>
              <a:rPr lang="en-US" sz="1600" dirty="0" smtClean="0"/>
              <a:t> signed into law an amendment to the Volstead Act known as the </a:t>
            </a:r>
            <a:r>
              <a:rPr lang="en-US" sz="1600" b="1" dirty="0" smtClean="0">
                <a:hlinkClick r:id="rId10" action="ppaction://hlinkfile" tooltip="Cullen-Harrison Act"/>
              </a:rPr>
              <a:t>Cullen-Harrison Act</a:t>
            </a:r>
            <a:r>
              <a:rPr lang="en-US" sz="1600" b="1" dirty="0" smtClean="0"/>
              <a:t>,</a:t>
            </a:r>
            <a:r>
              <a:rPr lang="en-US" sz="1600" dirty="0" smtClean="0"/>
              <a:t> allowing the manufacture and sale of certain kinds of alcoholic beverages.</a:t>
            </a:r>
            <a:endParaRPr lang="en-US" sz="1600" b="0" dirty="0"/>
          </a:p>
          <a:p>
            <a:pPr marL="0" marR="0" indent="0" algn="l" defTabSz="914400" rtl="0" eaLnBrk="0" fontAlgn="base" latinLnBrk="0" hangingPunct="0">
              <a:lnSpc>
                <a:spcPct val="100000"/>
              </a:lnSpc>
              <a:spcBef>
                <a:spcPct val="50000"/>
              </a:spcBef>
              <a:spcAft>
                <a:spcPct val="0"/>
              </a:spcAft>
              <a:buClrTx/>
              <a:buSzTx/>
              <a:buFontTx/>
              <a:buNone/>
              <a:tabLst/>
              <a:defRPr/>
            </a:pPr>
            <a:r>
              <a:rPr lang="en-US" dirty="0" smtClean="0"/>
              <a:t>5) On </a:t>
            </a:r>
            <a:r>
              <a:rPr lang="en-US" b="1" dirty="0" smtClean="0"/>
              <a:t>December 5, 1933</a:t>
            </a:r>
            <a:r>
              <a:rPr lang="en-US" dirty="0" smtClean="0"/>
              <a:t>, the ratification of the </a:t>
            </a:r>
            <a:r>
              <a:rPr lang="en-US" b="1" dirty="0" smtClean="0">
                <a:hlinkClick r:id="rId11" action="ppaction://hlinkfile" tooltip="Twenty-first Amendment to the United States Constitution"/>
              </a:rPr>
              <a:t>Twenty-first Amendment</a:t>
            </a:r>
            <a:r>
              <a:rPr lang="en-US" dirty="0" smtClean="0"/>
              <a:t> repealed the Eighteenth Amendment.</a:t>
            </a:r>
          </a:p>
          <a:p>
            <a:pPr>
              <a:spcBef>
                <a:spcPct val="50000"/>
              </a:spcBef>
            </a:pPr>
            <a:endParaRPr lang="en-US" dirty="0"/>
          </a:p>
          <a:p>
            <a:pPr>
              <a:spcBef>
                <a:spcPct val="50000"/>
              </a:spcBef>
            </a:pPr>
            <a:endParaRPr lang="en-US" dirty="0" smtClean="0"/>
          </a:p>
          <a:p>
            <a:pPr>
              <a:spcBef>
                <a:spcPct val="50000"/>
              </a:spcBef>
            </a:pPr>
            <a:endParaRPr lang="en-US" dirty="0" smtClean="0"/>
          </a:p>
          <a:p>
            <a:pPr>
              <a:spcBef>
                <a:spcPct val="50000"/>
              </a:spcBef>
            </a:pPr>
            <a:endParaRPr lang="en-US" dirty="0"/>
          </a:p>
          <a:p>
            <a:pPr>
              <a:spcBef>
                <a:spcPct val="50000"/>
              </a:spcBef>
            </a:pPr>
            <a:r>
              <a:rPr lang="en-US" dirty="0"/>
              <a:t>Wiki: </a:t>
            </a:r>
          </a:p>
          <a:p>
            <a:pPr>
              <a:spcBef>
                <a:spcPct val="50000"/>
              </a:spcBef>
            </a:pPr>
            <a:r>
              <a:rPr lang="en-US" sz="1600" b="1" i="1" dirty="0">
                <a:solidFill>
                  <a:srgbClr val="FFFF00"/>
                </a:solidFill>
              </a:rPr>
              <a:t>Prohibition agents destroying barrels of alcohol.</a:t>
            </a:r>
          </a:p>
          <a:p>
            <a:r>
              <a:rPr lang="en-US" b="1" dirty="0"/>
              <a:t>Began</a:t>
            </a:r>
            <a:r>
              <a:rPr lang="en-US" dirty="0"/>
              <a:t> January 16, </a:t>
            </a:r>
            <a:r>
              <a:rPr lang="en-US" b="1" dirty="0"/>
              <a:t>1920</a:t>
            </a:r>
            <a:r>
              <a:rPr lang="en-US" dirty="0"/>
              <a:t> when the Eighteenth Amendment went into effect</a:t>
            </a:r>
          </a:p>
          <a:p>
            <a:r>
              <a:rPr lang="en-US" b="1" dirty="0"/>
              <a:t>Abolished</a:t>
            </a:r>
            <a:r>
              <a:rPr lang="en-US" dirty="0"/>
              <a:t> on February 17, </a:t>
            </a:r>
            <a:r>
              <a:rPr lang="en-US" b="1" dirty="0"/>
              <a:t>1933</a:t>
            </a:r>
            <a:r>
              <a:rPr lang="en-US" dirty="0"/>
              <a:t> by passage of the Blaine Act, which amended the Volstead Act allow "3.2 beer" (3.2 percent alcohol by volume). </a:t>
            </a:r>
          </a:p>
          <a:p>
            <a:r>
              <a:rPr lang="en-US" dirty="0"/>
              <a:t>The Eighteenth Amendment was repealed later in 1933 with </a:t>
            </a:r>
            <a:r>
              <a:rPr lang="en-US" b="1" dirty="0"/>
              <a:t>ratification of the Twenty-first Amendment on December 5. </a:t>
            </a:r>
          </a:p>
          <a:p>
            <a:endParaRPr lang="en-US" b="1" dirty="0"/>
          </a:p>
          <a:p>
            <a:r>
              <a:rPr lang="en-US" dirty="0"/>
              <a:t>The Twenty-first Amendment, which repealed nationwide prohibition, explicitly gives states the right to restrict or ban the purchase and sale of alcohol; </a:t>
            </a:r>
          </a:p>
          <a:p>
            <a:endParaRPr lang="en-US" dirty="0"/>
          </a:p>
          <a:p>
            <a:r>
              <a:rPr lang="en-US" dirty="0" smtClean="0"/>
              <a:t>The </a:t>
            </a:r>
            <a:r>
              <a:rPr lang="en-US" dirty="0"/>
              <a:t>Twenty-first Amendment, which repealed nationwide prohibition, explicitly gives states the right to restrict or ban the purchase and sale of alcohol; this has led to a patchwork of laws, in which alcohol may be legally sold in some but not all towns or counties within a particular state. After the repeal of the national constitutional amendment, some states continued to enforce prohibition laws; Oklahoma, Kansas, and Mississippi were still "dry" in 1948. Mississippi, which had made alcohol illegal in 1907, was the last state to repeal prohibition, in 1966.</a:t>
            </a:r>
          </a:p>
          <a:p>
            <a:endParaRPr lang="en-US" sz="1600" dirty="0"/>
          </a:p>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2947988" y="525463"/>
            <a:ext cx="3400425" cy="2628900"/>
          </a:xfrm>
          <a:prstGeom prst="rect">
            <a:avLst/>
          </a:prstGeom>
          <a:ln/>
        </p:spPr>
      </p:sp>
      <p:sp>
        <p:nvSpPr>
          <p:cNvPr id="43011" name="Rectangle 3"/>
          <p:cNvSpPr>
            <a:spLocks noGrp="1" noChangeArrowheads="1"/>
          </p:cNvSpPr>
          <p:nvPr>
            <p:ph type="body" idx="1"/>
          </p:nvPr>
        </p:nvSpPr>
        <p:spPr>
          <a:xfrm>
            <a:off x="929640" y="3329940"/>
            <a:ext cx="7437120" cy="3154680"/>
          </a:xfrm>
          <a:prstGeom prst="rect">
            <a:avLst/>
          </a:prstGeom>
          <a:noFill/>
          <a:ln/>
        </p:spPr>
        <p:txBody>
          <a:bodyPr lIns="93177" tIns="46589" rIns="93177" bIns="46589"/>
          <a:lstStyle/>
          <a:p>
            <a:r>
              <a:rPr lang="en-US" dirty="0" smtClean="0"/>
              <a:t>Alcoholics Anonymous started in 1935 and popularized the idea of alcoholism. It also motivated research that ultimately led to alcoholism being considered a disease—both in the medical world and by society at large. The underlying idea is that certain individuals are uniquely vulnerable to alcohol. And, Alcoholics Anonymous maintains that alcoholics must remain abstinent in order to avoid further problems. It’s not a bad model. At least, as far as it goes. The main problem with the alcoholism model is that it ignores a fundamental reality. Alcohol is a toxic substance for anyone who consumes too much.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xfrm>
            <a:off x="2947988" y="525463"/>
            <a:ext cx="3400425" cy="2628900"/>
          </a:xfrm>
          <a:prstGeom prst="rect">
            <a:avLst/>
          </a:prstGeom>
          <a:ln/>
        </p:spPr>
      </p:sp>
      <p:sp>
        <p:nvSpPr>
          <p:cNvPr id="44035" name="Notes Placeholder 2"/>
          <p:cNvSpPr>
            <a:spLocks noGrp="1"/>
          </p:cNvSpPr>
          <p:nvPr>
            <p:ph type="body" idx="1"/>
          </p:nvPr>
        </p:nvSpPr>
        <p:spPr>
          <a:xfrm>
            <a:off x="929640" y="3329940"/>
            <a:ext cx="7437120" cy="3154680"/>
          </a:xfrm>
          <a:prstGeom prst="rect">
            <a:avLst/>
          </a:prstGeom>
          <a:noFill/>
          <a:ln/>
        </p:spPr>
        <p:txBody>
          <a:bodyPr lIns="93177" tIns="46589" rIns="93177" bIns="46589"/>
          <a:lstStyle/>
          <a:p>
            <a:r>
              <a:rPr lang="en-US" dirty="0" smtClean="0"/>
              <a:t>Exclusive focus on the most vulnerable creates a dichotomous model that’s misleading. Like this stoplight, it’s a model with only two categories. Red represents the group that’s vulnerable and likely to become alcoholic. And green represents the rest of the population which is presumably not vulnerable. </a:t>
            </a:r>
          </a:p>
          <a:p>
            <a:endParaRPr lang="en-US" dirty="0" smtClean="0"/>
          </a:p>
          <a:p>
            <a:r>
              <a:rPr lang="en-US" dirty="0" smtClean="0"/>
              <a:t>       It’s not that the colors are wrong. The problem is that it promotes a misleading mindset. That is, if you’re an alcoholic, you shouldn’t drink at all. If you’re not, you don’t really need to worry about alcohol. You’re not a member of that vulnerable group. It ignores the fact that alcohol is dangerous to anyone who drinks too much, whether they’re an alcoholic, likely to become an alcoholic, or not. </a:t>
            </a:r>
          </a:p>
          <a:p>
            <a:endParaRPr lang="en-US" dirty="0" smtClean="0"/>
          </a:p>
          <a:p>
            <a:r>
              <a:rPr lang="en-US" dirty="0" smtClean="0"/>
              <a:t>Even if you’ve never drunk any alcohol in your life, if you drink too much the first time, you’re at risk. </a:t>
            </a:r>
          </a:p>
          <a:p>
            <a:endParaRPr lang="en-US" sz="2000" dirty="0" smtClean="0"/>
          </a:p>
        </p:txBody>
      </p:sp>
      <p:sp>
        <p:nvSpPr>
          <p:cNvPr id="44036" name="Slide Number Placeholder 3"/>
          <p:cNvSpPr>
            <a:spLocks noGrp="1"/>
          </p:cNvSpPr>
          <p:nvPr>
            <p:ph type="sldNum" sz="quarter" idx="5"/>
          </p:nvPr>
        </p:nvSpPr>
        <p:spPr>
          <a:xfrm>
            <a:off x="5265809" y="6658664"/>
            <a:ext cx="4028440" cy="350520"/>
          </a:xfrm>
          <a:prstGeom prst="rect">
            <a:avLst/>
          </a:prstGeom>
          <a:noFill/>
        </p:spPr>
        <p:txBody>
          <a:bodyPr lIns="93177" tIns="46589" rIns="93177" bIns="46589"/>
          <a:lstStyle/>
          <a:p>
            <a:fld id="{C58C0E7A-265D-4CEB-98CA-60E514D03D17}" type="slidenum">
              <a:rPr lang="en-US" smtClean="0"/>
              <a:pPr/>
              <a:t>26</a:t>
            </a:fld>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47988" y="525463"/>
            <a:ext cx="3400425" cy="2628900"/>
          </a:xfrm>
          <a:prstGeom prst="rect">
            <a:avLst/>
          </a:prstGeom>
        </p:spPr>
      </p:sp>
      <p:sp>
        <p:nvSpPr>
          <p:cNvPr id="3" name="Notes Placeholder 2"/>
          <p:cNvSpPr>
            <a:spLocks noGrp="1"/>
          </p:cNvSpPr>
          <p:nvPr>
            <p:ph type="body" idx="1"/>
          </p:nvPr>
        </p:nvSpPr>
        <p:spPr>
          <a:xfrm>
            <a:off x="929640" y="3329940"/>
            <a:ext cx="7437120" cy="3154680"/>
          </a:xfrm>
          <a:prstGeom prst="rect">
            <a:avLst/>
          </a:prstGeom>
        </p:spPr>
        <p:txBody>
          <a:bodyPr lIns="93177" tIns="46589" rIns="93177" bIns="46589">
            <a:normAutofit/>
          </a:bodyPr>
          <a:lstStyle/>
          <a:p>
            <a:r>
              <a:rPr lang="en-US" dirty="0" smtClean="0"/>
              <a:t>By 1990, the research was strong enough for</a:t>
            </a:r>
            <a:r>
              <a:rPr lang="en-US" baseline="0" dirty="0" smtClean="0"/>
              <a:t> the IOM to publish a book entitled </a:t>
            </a:r>
            <a:r>
              <a:rPr lang="en-US" b="1" baseline="0" dirty="0" smtClean="0"/>
              <a:t>Broadening the Base of Treatment of Alcohol Problems</a:t>
            </a:r>
            <a:r>
              <a:rPr lang="en-US" baseline="0" dirty="0" smtClean="0"/>
              <a:t>.</a:t>
            </a:r>
          </a:p>
          <a:p>
            <a:endParaRPr lang="en-US" baseline="0" dirty="0" smtClean="0"/>
          </a:p>
          <a:p>
            <a:r>
              <a:rPr lang="en-US" baseline="0" dirty="0" smtClean="0"/>
              <a:t>It summarized the research to date and based its recommendations on epidemiologic research.  </a:t>
            </a:r>
          </a:p>
        </p:txBody>
      </p:sp>
      <p:sp>
        <p:nvSpPr>
          <p:cNvPr id="4" name="Slide Number Placeholder 3"/>
          <p:cNvSpPr>
            <a:spLocks noGrp="1"/>
          </p:cNvSpPr>
          <p:nvPr>
            <p:ph type="sldNum" sz="quarter" idx="10"/>
          </p:nvPr>
        </p:nvSpPr>
        <p:spPr>
          <a:xfrm>
            <a:off x="5265809" y="6658664"/>
            <a:ext cx="4028440" cy="350520"/>
          </a:xfrm>
          <a:prstGeom prst="rect">
            <a:avLst/>
          </a:prstGeom>
        </p:spPr>
        <p:txBody>
          <a:bodyPr lIns="93177" tIns="46589" rIns="93177" bIns="46589"/>
          <a:lstStyle/>
          <a:p>
            <a:pPr>
              <a:defRPr/>
            </a:pPr>
            <a:fld id="{F01840E4-CF67-40A0-B5F7-1BF229A5A129}" type="slidenum">
              <a:rPr lang="en-US" smtClean="0"/>
              <a:pPr>
                <a:defRPr/>
              </a:pPr>
              <a:t>27</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xfrm>
            <a:off x="2947988" y="525463"/>
            <a:ext cx="3400425" cy="2628900"/>
          </a:xfrm>
          <a:prstGeom prst="rect">
            <a:avLst/>
          </a:prstGeom>
          <a:ln/>
        </p:spPr>
      </p:sp>
      <p:sp>
        <p:nvSpPr>
          <p:cNvPr id="37891" name="Rectangle 3"/>
          <p:cNvSpPr>
            <a:spLocks noGrp="1" noChangeArrowheads="1"/>
          </p:cNvSpPr>
          <p:nvPr>
            <p:ph type="body" idx="1"/>
          </p:nvPr>
        </p:nvSpPr>
        <p:spPr>
          <a:xfrm>
            <a:off x="929640" y="3329940"/>
            <a:ext cx="7437120" cy="3154680"/>
          </a:xfrm>
          <a:prstGeom prst="rect">
            <a:avLst/>
          </a:prstGeom>
          <a:noFill/>
          <a:ln/>
        </p:spPr>
        <p:txBody>
          <a:bodyPr lIns="93177" tIns="46589" rIns="93177" bIns="46589"/>
          <a:lstStyle/>
          <a:p>
            <a:r>
              <a:rPr lang="en-US" dirty="0" smtClean="0"/>
              <a:t>Enter</a:t>
            </a:r>
            <a:r>
              <a:rPr lang="en-US" baseline="0" dirty="0" smtClean="0"/>
              <a:t> the epi shift. In 1961, Kerr White published  study describing the “epidemiologic shift.” </a:t>
            </a:r>
          </a:p>
          <a:p>
            <a:endParaRPr lang="en-US" baseline="0" dirty="0" smtClean="0"/>
          </a:p>
          <a:p>
            <a:r>
              <a:rPr lang="en-US" baseline="0" dirty="0" smtClean="0"/>
              <a:t>He showed that to understand a disease we need to study the whole population, not just the people who show up for treatment. </a:t>
            </a:r>
          </a:p>
          <a:p>
            <a:r>
              <a:rPr lang="en-US" baseline="0" dirty="0" smtClean="0"/>
              <a:t>Up to this point in time, we had only studied people who came to hospitals, which it turns out, produces a very biased sample. </a:t>
            </a:r>
          </a:p>
          <a:p>
            <a:endParaRPr lang="en-US" baseline="0" dirty="0" smtClean="0"/>
          </a:p>
          <a:p>
            <a:r>
              <a:rPr lang="en-US" baseline="0" dirty="0" smtClean="0"/>
              <a:t>In the 1960s epidemiologists began study drinking in the whole population.  And they discovered a whole spectrum of use and misuse. </a:t>
            </a:r>
          </a:p>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47988" y="525463"/>
            <a:ext cx="3400425" cy="2628900"/>
          </a:xfrm>
          <a:prstGeom prst="rect">
            <a:avLst/>
          </a:prstGeom>
        </p:spPr>
      </p:sp>
      <p:sp>
        <p:nvSpPr>
          <p:cNvPr id="3" name="Notes Placeholder 2"/>
          <p:cNvSpPr>
            <a:spLocks noGrp="1"/>
          </p:cNvSpPr>
          <p:nvPr>
            <p:ph type="body" idx="1"/>
          </p:nvPr>
        </p:nvSpPr>
        <p:spPr>
          <a:xfrm>
            <a:off x="929640" y="3329940"/>
            <a:ext cx="7437120" cy="3154680"/>
          </a:xfrm>
          <a:prstGeom prst="rect">
            <a:avLst/>
          </a:prstGeom>
        </p:spPr>
        <p:txBody>
          <a:bodyPr lIns="93177" tIns="46589" rIns="93177" bIns="46589">
            <a:normAutofit/>
          </a:bodyPr>
          <a:lstStyle/>
          <a:p>
            <a:r>
              <a:rPr lang="en-US" dirty="0" smtClean="0"/>
              <a:t>In the next 15 minutes,</a:t>
            </a:r>
            <a:r>
              <a:rPr lang="en-US" baseline="0" dirty="0" smtClean="0"/>
              <a:t> I’m going to focus on how we define the fundamental problem alcohol creates in the United States. </a:t>
            </a:r>
          </a:p>
          <a:p>
            <a:endParaRPr lang="en-US" baseline="0" dirty="0" smtClean="0"/>
          </a:p>
          <a:p>
            <a:r>
              <a:rPr lang="en-US" baseline="0" dirty="0" smtClean="0"/>
              <a:t>I’m focusing on this part of the model because researchers have shifted their definition of the problem. </a:t>
            </a:r>
          </a:p>
          <a:p>
            <a:endParaRPr lang="en-US" baseline="0" dirty="0" smtClean="0"/>
          </a:p>
          <a:p>
            <a:r>
              <a:rPr lang="en-US" baseline="0" dirty="0" smtClean="0"/>
              <a:t>And most people aren’t aware of this shift. </a:t>
            </a:r>
          </a:p>
          <a:p>
            <a:endParaRPr lang="en-US" baseline="0" dirty="0" smtClean="0"/>
          </a:p>
          <a:p>
            <a:r>
              <a:rPr lang="en-US" baseline="0" dirty="0" smtClean="0"/>
              <a:t>Until the medical world and the public catch up, we won’t be able to deal with alcohol-related problems adequately. </a:t>
            </a:r>
          </a:p>
          <a:p>
            <a:endParaRPr lang="en-US" dirty="0"/>
          </a:p>
        </p:txBody>
      </p:sp>
      <p:sp>
        <p:nvSpPr>
          <p:cNvPr id="4" name="Slide Number Placeholder 3"/>
          <p:cNvSpPr>
            <a:spLocks noGrp="1"/>
          </p:cNvSpPr>
          <p:nvPr>
            <p:ph type="sldNum" sz="quarter" idx="10"/>
          </p:nvPr>
        </p:nvSpPr>
        <p:spPr>
          <a:xfrm>
            <a:off x="5265809" y="6658664"/>
            <a:ext cx="4028440" cy="350520"/>
          </a:xfrm>
          <a:prstGeom prst="rect">
            <a:avLst/>
          </a:prstGeom>
        </p:spPr>
        <p:txBody>
          <a:bodyPr lIns="93177" tIns="46589" rIns="93177" bIns="46589"/>
          <a:lstStyle/>
          <a:p>
            <a:pPr>
              <a:defRPr/>
            </a:pPr>
            <a:fld id="{F01840E4-CF67-40A0-B5F7-1BF229A5A129}"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2947988" y="525463"/>
            <a:ext cx="3400425" cy="2628900"/>
          </a:xfrm>
          <a:prstGeom prst="rect">
            <a:avLst/>
          </a:prstGeom>
          <a:ln/>
        </p:spPr>
      </p:sp>
      <p:sp>
        <p:nvSpPr>
          <p:cNvPr id="48131" name="Rectangle 3"/>
          <p:cNvSpPr>
            <a:spLocks noGrp="1" noChangeArrowheads="1"/>
          </p:cNvSpPr>
          <p:nvPr>
            <p:ph type="body" idx="1"/>
          </p:nvPr>
        </p:nvSpPr>
        <p:spPr>
          <a:xfrm>
            <a:off x="929640" y="3329940"/>
            <a:ext cx="7437120" cy="3154680"/>
          </a:xfrm>
          <a:prstGeom prst="rect">
            <a:avLst/>
          </a:prstGeom>
          <a:noFill/>
          <a:ln/>
        </p:spPr>
        <p:txBody>
          <a:bodyPr lIns="93177" tIns="46589" rIns="93177" bIns="46589"/>
          <a:lstStyle/>
          <a:p>
            <a:r>
              <a:rPr lang="en-US" sz="800" b="0" baseline="0" dirty="0" smtClean="0"/>
              <a:t> Lifetime abstinence and dependence a</a:t>
            </a:r>
            <a:r>
              <a:rPr lang="en-US" sz="800" b="0" dirty="0" smtClean="0"/>
              <a:t>re the categories</a:t>
            </a:r>
            <a:r>
              <a:rPr lang="en-US" sz="800" b="0" baseline="0" dirty="0" smtClean="0"/>
              <a:t> we’re already most familiar with. Let me fill in the categories in between the two ends of the spectrum.  </a:t>
            </a:r>
          </a:p>
          <a:p>
            <a:endParaRPr lang="en-US" sz="800" b="1" baseline="0" dirty="0" smtClean="0"/>
          </a:p>
          <a:p>
            <a:r>
              <a:rPr lang="en-US" sz="800" b="1" dirty="0" smtClean="0"/>
              <a:t>Lifetime abstinence: </a:t>
            </a:r>
            <a:r>
              <a:rPr lang="en-US" sz="800" dirty="0" smtClean="0"/>
              <a:t> Individuals in this group have never had more than 12 drinks in a year, and never more than weekly or daily maximum limits.  (NIAAA definition)</a:t>
            </a:r>
            <a:r>
              <a:rPr lang="en-US" sz="800" baseline="0" dirty="0" smtClean="0"/>
              <a:t>  </a:t>
            </a:r>
            <a:endParaRPr lang="en-US" sz="800" dirty="0" smtClean="0"/>
          </a:p>
          <a:p>
            <a:endParaRPr lang="en-US" sz="800" b="1" dirty="0" smtClean="0"/>
          </a:p>
          <a:p>
            <a:r>
              <a:rPr lang="en-US" sz="800" b="1" dirty="0" smtClean="0"/>
              <a:t>Current abstinence:</a:t>
            </a:r>
            <a:r>
              <a:rPr lang="en-US" sz="800" dirty="0" smtClean="0"/>
              <a:t> Although the drinking patterns of individuals in this group are the same as those in the lifetime-abstinence group at the present time, in the past individuals could have been in one of the other categories, even the dependence category. Therefore, the drinking history of individuals in this group is quite heterogeneous. </a:t>
            </a:r>
          </a:p>
          <a:p>
            <a:endParaRPr lang="en-US" sz="800" b="1" dirty="0" smtClean="0"/>
          </a:p>
          <a:p>
            <a:r>
              <a:rPr lang="en-US" sz="800" b="1" dirty="0" smtClean="0"/>
              <a:t>Low risk drinking: </a:t>
            </a:r>
            <a:r>
              <a:rPr lang="en-US" sz="800" dirty="0" smtClean="0"/>
              <a:t> Individuals in this group drink within the recommended limits, which means they may drink regularly but the amount and frequency of their drink is unlikely to lead to harm. </a:t>
            </a:r>
            <a:endParaRPr lang="en-US" sz="800" b="1" dirty="0" smtClean="0"/>
          </a:p>
          <a:p>
            <a:endParaRPr lang="en-US" sz="800" b="1" dirty="0" smtClean="0"/>
          </a:p>
          <a:p>
            <a:r>
              <a:rPr lang="en-US" sz="800" b="1" dirty="0" smtClean="0"/>
              <a:t>Hazardous drinking: </a:t>
            </a:r>
            <a:r>
              <a:rPr lang="en-US" sz="800" dirty="0" smtClean="0"/>
              <a:t> Individuals in this group drink over the recommended limits. Epidemiologic evidence indicates that if they continue to drink at this level, they are at elevated risk for harm related to their drinking. </a:t>
            </a:r>
            <a:endParaRPr lang="en-US" sz="800" b="1" dirty="0" smtClean="0"/>
          </a:p>
          <a:p>
            <a:endParaRPr lang="en-US" sz="800" b="1" dirty="0" smtClean="0"/>
          </a:p>
          <a:p>
            <a:r>
              <a:rPr lang="en-US" sz="800" b="1" dirty="0" smtClean="0"/>
              <a:t>Harmful drinking:  </a:t>
            </a:r>
            <a:r>
              <a:rPr lang="en-US" sz="800" dirty="0" smtClean="0"/>
              <a:t>Individuals in this group also drink over the recommended limits. However, they have already experienced harm from their drinking. Their drinking may have fostered a variety of negative consequences—crashing their car, getting into  fights, complicating their personal and work relationships, getting into legal trouble, causing health and financial problems. Some of these outcomes are related to drinking too much over a long period of time, such as health problems. These are the chronic outcomes of drinking. Many of the others are related to drinking too much on single occasions, which leads to some level of intoxication and impaired judgment. These are the acute outcomes of drinking. </a:t>
            </a:r>
            <a:endParaRPr lang="en-US" sz="800" b="1" dirty="0" smtClean="0"/>
          </a:p>
          <a:p>
            <a:endParaRPr lang="en-US" sz="800" b="1" dirty="0" smtClean="0"/>
          </a:p>
          <a:p>
            <a:r>
              <a:rPr lang="en-US" sz="800" b="1" dirty="0" smtClean="0"/>
              <a:t>Dependence symptoms:</a:t>
            </a:r>
            <a:r>
              <a:rPr lang="en-US" sz="800" dirty="0" smtClean="0"/>
              <a:t> Individuals in this group experience alcohol dependence symptoms, but no not often enough to warrant a diagnosis of alcohol dependence. Two classic symptoms are 1) being unable to remember what happened the night before the morning after a heavy drinking session and 2) needing a drink to get going the morning after a heavy drinking session. </a:t>
            </a:r>
            <a:endParaRPr lang="en-US" sz="800" b="1" dirty="0" smtClean="0"/>
          </a:p>
          <a:p>
            <a:endParaRPr lang="en-US" sz="800" b="1" dirty="0" smtClean="0"/>
          </a:p>
          <a:p>
            <a:r>
              <a:rPr lang="en-US" sz="800" b="1" dirty="0" smtClean="0"/>
              <a:t>Dependence:  </a:t>
            </a:r>
            <a:r>
              <a:rPr lang="en-US" sz="800" dirty="0" smtClean="0"/>
              <a:t>Here is the definition from the International Statistical Classification of Diseases and Related Health Problems 10th Revision (ICD-10).</a:t>
            </a:r>
          </a:p>
          <a:p>
            <a:r>
              <a:rPr lang="en-US" sz="800" dirty="0" smtClean="0"/>
              <a:t>   “A cluster of </a:t>
            </a:r>
            <a:r>
              <a:rPr lang="en-US" sz="800" dirty="0" err="1" smtClean="0"/>
              <a:t>behavioural</a:t>
            </a:r>
            <a:r>
              <a:rPr lang="en-US" sz="800" dirty="0" smtClean="0"/>
              <a:t>, cognitive, and physiological phenomena that develop after repeated substance use and that typically include  a strong desire to take the drug, difficulties in controlling its </a:t>
            </a:r>
            <a:br>
              <a:rPr lang="en-US" sz="800" dirty="0" smtClean="0"/>
            </a:br>
            <a:r>
              <a:rPr lang="en-US" sz="800" dirty="0" smtClean="0"/>
              <a:t>     use, persisting in its use despite harmful consequences, a higher priority given to drug use than to other activities and obligations, increased tolerance, and sometimes a physical withdrawal state.” </a:t>
            </a:r>
            <a:br>
              <a:rPr lang="en-US" sz="800" dirty="0" smtClean="0"/>
            </a:br>
            <a:r>
              <a:rPr lang="en-US" sz="800" dirty="0" smtClean="0"/>
              <a:t>       </a:t>
            </a:r>
            <a:r>
              <a:rPr lang="en-US" sz="600" dirty="0" smtClean="0"/>
              <a:t>    (World Health Organization</a:t>
            </a:r>
            <a:r>
              <a:rPr lang="en-US" sz="600" b="1" dirty="0" smtClean="0"/>
              <a:t>. </a:t>
            </a:r>
            <a:r>
              <a:rPr lang="en-US" sz="600" dirty="0" smtClean="0"/>
              <a:t>The ICD-10 classification of mental and </a:t>
            </a:r>
            <a:r>
              <a:rPr lang="en-US" sz="600" dirty="0" err="1" smtClean="0"/>
              <a:t>behavioural</a:t>
            </a:r>
            <a:r>
              <a:rPr lang="en-US" sz="600" dirty="0" smtClean="0"/>
              <a:t> disorders: clinical descriptions and diagnostic guidelines. Geneva, Switzerland; 1992.)</a:t>
            </a:r>
          </a:p>
          <a:p>
            <a:r>
              <a:rPr lang="en-US" sz="800" i="1" dirty="0" smtClean="0"/>
              <a:t>Here is the definition from the American Psychiatric Association. </a:t>
            </a:r>
          </a:p>
          <a:p>
            <a:r>
              <a:rPr lang="en-US" sz="800" i="1" dirty="0" smtClean="0"/>
              <a:t>     Dependence</a:t>
            </a:r>
            <a:r>
              <a:rPr lang="en-US" sz="800" dirty="0" smtClean="0"/>
              <a:t> can vary considerably in severity and in accompanying symptoms. But diagnosis requires experiencing three (or more) of the  following symptoms within the same 12-month period: </a:t>
            </a:r>
            <a:br>
              <a:rPr lang="en-US" sz="800" dirty="0" smtClean="0"/>
            </a:br>
            <a:r>
              <a:rPr lang="en-US" sz="800" dirty="0" smtClean="0"/>
              <a:t>     1) tolerance, 2) withdrawal or drinking to relieve withdrawal, 3) impaired control  (i.e., persistent desire or unsuccessful attempts to cut down), 4) drinking more or longer than intended, 5) giving </a:t>
            </a:r>
            <a:br>
              <a:rPr lang="en-US" sz="800" dirty="0" smtClean="0"/>
            </a:br>
            <a:r>
              <a:rPr lang="en-US" sz="800" dirty="0" smtClean="0"/>
              <a:t>     up or reducing important  activities because of alcohol use, 6) an excessive amount of time spent in obtaining, using, or recovering from the use of alcohol, and  7) continued alcohol use despite</a:t>
            </a:r>
            <a:br>
              <a:rPr lang="en-US" sz="800" dirty="0" smtClean="0"/>
            </a:br>
            <a:r>
              <a:rPr lang="en-US" sz="800" dirty="0" smtClean="0"/>
              <a:t>     recurrent psychological or physical problems. </a:t>
            </a:r>
            <a:br>
              <a:rPr lang="en-US" sz="800" dirty="0" smtClean="0"/>
            </a:br>
            <a:r>
              <a:rPr lang="en-US" sz="600" dirty="0" smtClean="0"/>
              <a:t>               (American Psychiatric Association. Diagnostic and statistical manual of mental disorders, 4th Edition. Washington DC: APA; 1994.)</a:t>
            </a:r>
          </a:p>
          <a:p>
            <a:endParaRPr lang="en-US" sz="800" b="1"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2947988" y="525463"/>
            <a:ext cx="3400425" cy="2628900"/>
          </a:xfrm>
          <a:prstGeom prst="rect">
            <a:avLst/>
          </a:prstGeom>
          <a:ln/>
        </p:spPr>
      </p:sp>
      <p:sp>
        <p:nvSpPr>
          <p:cNvPr id="48131" name="Rectangle 3"/>
          <p:cNvSpPr>
            <a:spLocks noGrp="1" noChangeArrowheads="1"/>
          </p:cNvSpPr>
          <p:nvPr>
            <p:ph type="body" idx="1"/>
          </p:nvPr>
        </p:nvSpPr>
        <p:spPr>
          <a:xfrm>
            <a:off x="929640" y="3329940"/>
            <a:ext cx="7437120" cy="3154680"/>
          </a:xfrm>
          <a:prstGeom prst="rect">
            <a:avLst/>
          </a:prstGeom>
          <a:noFill/>
          <a:ln/>
        </p:spPr>
        <p:txBody>
          <a:bodyPr lIns="93177" tIns="46589" rIns="93177" bIns="46589"/>
          <a:lstStyle/>
          <a:p>
            <a:r>
              <a:rPr lang="en-US" sz="800" dirty="0" smtClean="0"/>
              <a:t>From</a:t>
            </a:r>
            <a:r>
              <a:rPr lang="en-US" sz="800" baseline="0" dirty="0" smtClean="0"/>
              <a:t> the perspective of the Alcoholism Model, t</a:t>
            </a:r>
            <a:r>
              <a:rPr lang="en-US" sz="800" dirty="0" smtClean="0"/>
              <a:t>his</a:t>
            </a:r>
            <a:r>
              <a:rPr lang="en-US" sz="800" baseline="0" dirty="0" smtClean="0"/>
              <a:t> is how the spectrum would look: with the focus on the tip of the iceberg. We’re ignoring most of the population, some of whom clearly could be identified before they become dependent, and before they experience harm</a:t>
            </a:r>
          </a:p>
          <a:p>
            <a:endParaRPr lang="en-US" sz="80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2947988" y="525463"/>
            <a:ext cx="3400425" cy="2628900"/>
          </a:xfrm>
          <a:prstGeom prst="rect">
            <a:avLst/>
          </a:prstGeom>
          <a:ln/>
        </p:spPr>
      </p:sp>
      <p:sp>
        <p:nvSpPr>
          <p:cNvPr id="45059" name="Notes Placeholder 2"/>
          <p:cNvSpPr>
            <a:spLocks noGrp="1"/>
          </p:cNvSpPr>
          <p:nvPr>
            <p:ph type="body" idx="1"/>
          </p:nvPr>
        </p:nvSpPr>
        <p:spPr>
          <a:xfrm>
            <a:off x="929640" y="3329940"/>
            <a:ext cx="7437120" cy="3154680"/>
          </a:xfrm>
          <a:prstGeom prst="rect">
            <a:avLst/>
          </a:prstGeom>
          <a:noFill/>
          <a:ln/>
        </p:spPr>
        <p:txBody>
          <a:bodyPr lIns="93177" tIns="46589" rIns="93177" bIns="46589"/>
          <a:lstStyle/>
          <a:p>
            <a:pPr>
              <a:lnSpc>
                <a:spcPct val="80000"/>
              </a:lnSpc>
            </a:pPr>
            <a:r>
              <a:rPr lang="en-US" b="1" dirty="0" smtClean="0"/>
              <a:t>It showed that over the last 4</a:t>
            </a:r>
            <a:r>
              <a:rPr lang="en-US" b="1" baseline="0" dirty="0" smtClean="0"/>
              <a:t> decades we’ve studied how much people in the whole U.S. civilian population drink. </a:t>
            </a:r>
          </a:p>
          <a:p>
            <a:pPr>
              <a:lnSpc>
                <a:spcPct val="80000"/>
              </a:lnSpc>
            </a:pPr>
            <a:r>
              <a:rPr lang="en-US" dirty="0" smtClean="0"/>
              <a:t>This research asks questions about how much and how often and what kinds of beverages people drink. They also ask about the whole range of negative consequences people experience as a result of their drinking—injuries and problems with health, relationships,</a:t>
            </a:r>
            <a:r>
              <a:rPr lang="en-US" baseline="0" dirty="0" smtClean="0"/>
              <a:t> jobs, and more.  </a:t>
            </a:r>
            <a:endParaRPr lang="en-US" b="1" baseline="0" dirty="0" smtClean="0"/>
          </a:p>
          <a:p>
            <a:pPr>
              <a:lnSpc>
                <a:spcPct val="80000"/>
              </a:lnSpc>
            </a:pPr>
            <a:endParaRPr lang="en-US" b="1" baseline="0" dirty="0" smtClean="0"/>
          </a:p>
          <a:p>
            <a:pPr>
              <a:lnSpc>
                <a:spcPct val="80000"/>
              </a:lnSpc>
            </a:pPr>
            <a:r>
              <a:rPr lang="en-US" b="1" baseline="0" dirty="0" smtClean="0"/>
              <a:t>This research is different from studies of people who are in alcohol treatment. The results give us a picture of how many people are drinking too much and what level of drinking is too much.</a:t>
            </a:r>
            <a:r>
              <a:rPr lang="en-US" baseline="0" dirty="0" smtClean="0"/>
              <a:t> </a:t>
            </a:r>
          </a:p>
          <a:p>
            <a:pPr>
              <a:lnSpc>
                <a:spcPct val="80000"/>
              </a:lnSpc>
            </a:pPr>
            <a:endParaRPr lang="en-US" baseline="0" dirty="0" smtClean="0"/>
          </a:p>
          <a:p>
            <a:pPr>
              <a:lnSpc>
                <a:spcPct val="80000"/>
              </a:lnSpc>
            </a:pPr>
            <a:r>
              <a:rPr lang="en-US" dirty="0" smtClean="0"/>
              <a:t>Epidemiologic surveys of drinking in the U.S. population started in the 1960s and have continued to the present. These surveys don’t just study alcoholics or an even smaller group—alcoholics who present for specialized treatment. They study the whole population. They ask questions about how much and how often and what kinds of beverages people drink. They also ask about the whole range of negative consequences people experience as a result of their drinking. In this slide each dot represents 1% of the non-institutionalized, civilian population. In the next two slides I’m going to show you the results of the latest epidemiologic surveys in the whole population. </a:t>
            </a:r>
          </a:p>
          <a:p>
            <a:pPr>
              <a:lnSpc>
                <a:spcPct val="80000"/>
              </a:lnSpc>
            </a:pPr>
            <a:r>
              <a:rPr lang="en-US" dirty="0" smtClean="0"/>
              <a:t>       What we found out is that . . .</a:t>
            </a:r>
            <a:endParaRPr lang="en-US" sz="2000" dirty="0" smtClean="0"/>
          </a:p>
        </p:txBody>
      </p:sp>
      <p:sp>
        <p:nvSpPr>
          <p:cNvPr id="45060" name="Slide Number Placeholder 3"/>
          <p:cNvSpPr>
            <a:spLocks noGrp="1"/>
          </p:cNvSpPr>
          <p:nvPr>
            <p:ph type="sldNum" sz="quarter" idx="5"/>
          </p:nvPr>
        </p:nvSpPr>
        <p:spPr>
          <a:xfrm>
            <a:off x="5265809" y="6658664"/>
            <a:ext cx="4028440" cy="350520"/>
          </a:xfrm>
          <a:prstGeom prst="rect">
            <a:avLst/>
          </a:prstGeom>
          <a:noFill/>
        </p:spPr>
        <p:txBody>
          <a:bodyPr lIns="93177" tIns="46589" rIns="93177" bIns="46589"/>
          <a:lstStyle/>
          <a:p>
            <a:fld id="{1D5ACEF7-EB29-4B04-8A09-4D999898DA0F}" type="slidenum">
              <a:rPr lang="en-US" smtClean="0"/>
              <a:pPr/>
              <a:t>6</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xfrm>
            <a:off x="2947988" y="525463"/>
            <a:ext cx="3400425" cy="2628900"/>
          </a:xfrm>
          <a:prstGeom prst="rect">
            <a:avLst/>
          </a:prstGeom>
          <a:ln/>
        </p:spPr>
      </p:sp>
      <p:sp>
        <p:nvSpPr>
          <p:cNvPr id="56323" name="Notes Placeholder 2"/>
          <p:cNvSpPr>
            <a:spLocks noGrp="1"/>
          </p:cNvSpPr>
          <p:nvPr>
            <p:ph type="body" idx="1"/>
          </p:nvPr>
        </p:nvSpPr>
        <p:spPr>
          <a:xfrm>
            <a:off x="929640" y="3329940"/>
            <a:ext cx="7437120" cy="3154680"/>
          </a:xfrm>
          <a:prstGeom prst="rect">
            <a:avLst/>
          </a:prstGeom>
          <a:noFill/>
          <a:ln/>
        </p:spPr>
        <p:txBody>
          <a:bodyPr lIns="93177" tIns="46589" rIns="93177" bIns="46589"/>
          <a:lstStyle/>
          <a:p>
            <a:pPr>
              <a:lnSpc>
                <a:spcPct val="80000"/>
              </a:lnSpc>
            </a:pPr>
            <a:r>
              <a:rPr lang="en-US" sz="2000" b="0" dirty="0" smtClean="0"/>
              <a:t>Less</a:t>
            </a:r>
            <a:r>
              <a:rPr lang="en-US" sz="2000" b="0" baseline="0" dirty="0" smtClean="0"/>
              <a:t> than </a:t>
            </a:r>
            <a:r>
              <a:rPr lang="en-US" sz="2000" b="0" dirty="0" smtClean="0"/>
              <a:t>4% of the population could be diagnosed with alcohol dependence—alcoholism in the common parlance. So, indeed it is a relatively small percentage of the population. Of course, in a big country like this, it’s still a lot of people. </a:t>
            </a:r>
          </a:p>
          <a:p>
            <a:pPr>
              <a:lnSpc>
                <a:spcPct val="80000"/>
              </a:lnSpc>
            </a:pPr>
            <a:endParaRPr lang="en-US" sz="2000" b="1" dirty="0" smtClean="0"/>
          </a:p>
          <a:p>
            <a:pPr marL="0" marR="0" indent="0" algn="l" defTabSz="914400" rtl="0" eaLnBrk="0" fontAlgn="base" latinLnBrk="0" hangingPunct="0">
              <a:lnSpc>
                <a:spcPct val="80000"/>
              </a:lnSpc>
              <a:spcBef>
                <a:spcPct val="30000"/>
              </a:spcBef>
              <a:spcAft>
                <a:spcPct val="0"/>
              </a:spcAft>
              <a:buClrTx/>
              <a:buSzTx/>
              <a:buFontTx/>
              <a:buNone/>
              <a:tabLst/>
              <a:defRPr/>
            </a:pPr>
            <a:r>
              <a:rPr lang="en-US" sz="2000" b="1" dirty="0" smtClean="0"/>
              <a:t>This</a:t>
            </a:r>
            <a:r>
              <a:rPr lang="en-US" sz="2000" b="1" baseline="0" dirty="0" smtClean="0"/>
              <a:t> has been and is still the focus of </a:t>
            </a:r>
            <a:r>
              <a:rPr lang="en-US" sz="2000" b="1" dirty="0" smtClean="0"/>
              <a:t>federal substance</a:t>
            </a:r>
            <a:r>
              <a:rPr lang="en-US" sz="2000" b="1" baseline="0" dirty="0" smtClean="0"/>
              <a:t> abuse </a:t>
            </a:r>
            <a:r>
              <a:rPr lang="en-US" sz="2000" b="1" dirty="0" smtClean="0"/>
              <a:t>programs.</a:t>
            </a:r>
          </a:p>
          <a:p>
            <a:pPr>
              <a:lnSpc>
                <a:spcPct val="80000"/>
              </a:lnSpc>
            </a:pPr>
            <a:r>
              <a:rPr lang="en-US" sz="2000" b="0" dirty="0" smtClean="0"/>
              <a:t> </a:t>
            </a:r>
          </a:p>
          <a:p>
            <a:pPr>
              <a:lnSpc>
                <a:spcPct val="80000"/>
              </a:lnSpc>
            </a:pPr>
            <a:r>
              <a:rPr lang="en-US" sz="2000" b="0" dirty="0" smtClean="0"/>
              <a:t>However, the surveys also tell us that </a:t>
            </a:r>
          </a:p>
          <a:p>
            <a:pPr>
              <a:lnSpc>
                <a:spcPct val="80000"/>
              </a:lnSpc>
            </a:pPr>
            <a:endParaRPr lang="en-US" sz="2000" b="1" dirty="0" smtClean="0"/>
          </a:p>
          <a:p>
            <a:pPr>
              <a:lnSpc>
                <a:spcPct val="80000"/>
              </a:lnSpc>
            </a:pPr>
            <a:endParaRPr lang="en-US" sz="2000" b="1" dirty="0" smtClean="0"/>
          </a:p>
          <a:p>
            <a:pPr>
              <a:lnSpc>
                <a:spcPct val="80000"/>
              </a:lnSpc>
            </a:pPr>
            <a:endParaRPr lang="en-US" sz="4600" dirty="0" smtClean="0"/>
          </a:p>
          <a:p>
            <a:pPr defTabSz="931774">
              <a:lnSpc>
                <a:spcPct val="80000"/>
              </a:lnSpc>
              <a:defRPr/>
            </a:pPr>
            <a:endParaRPr lang="en-US" sz="2000" b="1" dirty="0" smtClean="0"/>
          </a:p>
        </p:txBody>
      </p:sp>
      <p:sp>
        <p:nvSpPr>
          <p:cNvPr id="56324" name="Slide Number Placeholder 3"/>
          <p:cNvSpPr>
            <a:spLocks noGrp="1"/>
          </p:cNvSpPr>
          <p:nvPr>
            <p:ph type="sldNum" sz="quarter" idx="5"/>
          </p:nvPr>
        </p:nvSpPr>
        <p:spPr>
          <a:xfrm>
            <a:off x="5265809" y="6658664"/>
            <a:ext cx="4028440" cy="350520"/>
          </a:xfrm>
          <a:prstGeom prst="rect">
            <a:avLst/>
          </a:prstGeom>
          <a:noFill/>
        </p:spPr>
        <p:txBody>
          <a:bodyPr lIns="93177" tIns="46589" rIns="93177" bIns="46589"/>
          <a:lstStyle/>
          <a:p>
            <a:fld id="{29167D66-66C9-4A22-824B-0A2922864AEB}" type="slidenum">
              <a:rPr lang="en-US" smtClean="0"/>
              <a:pPr/>
              <a:t>7</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2947988" y="525463"/>
            <a:ext cx="3400425" cy="2628900"/>
          </a:xfrm>
          <a:prstGeom prst="rect">
            <a:avLst/>
          </a:prstGeom>
          <a:ln/>
        </p:spPr>
      </p:sp>
      <p:sp>
        <p:nvSpPr>
          <p:cNvPr id="45059" name="Notes Placeholder 2"/>
          <p:cNvSpPr>
            <a:spLocks noGrp="1"/>
          </p:cNvSpPr>
          <p:nvPr>
            <p:ph type="body" idx="1"/>
          </p:nvPr>
        </p:nvSpPr>
        <p:spPr>
          <a:xfrm>
            <a:off x="929640" y="3329940"/>
            <a:ext cx="7437120" cy="3154680"/>
          </a:xfrm>
          <a:prstGeom prst="rect">
            <a:avLst/>
          </a:prstGeom>
          <a:noFill/>
          <a:ln/>
        </p:spPr>
        <p:txBody>
          <a:bodyPr lIns="93177" tIns="46589" rIns="93177" bIns="46589"/>
          <a:lstStyle/>
          <a:p>
            <a:pPr>
              <a:lnSpc>
                <a:spcPct val="80000"/>
              </a:lnSpc>
            </a:pPr>
            <a:r>
              <a:rPr lang="en-US" sz="2000" dirty="0" smtClean="0"/>
              <a:t>25%</a:t>
            </a:r>
            <a:r>
              <a:rPr lang="en-US" sz="2000" baseline="0" dirty="0" smtClean="0"/>
              <a:t> of the population drinks too much but is not dependent, or alcoholic. </a:t>
            </a:r>
          </a:p>
          <a:p>
            <a:pPr>
              <a:lnSpc>
                <a:spcPct val="80000"/>
              </a:lnSpc>
            </a:pPr>
            <a:endParaRPr lang="en-US" sz="2000" baseline="0" dirty="0" smtClean="0"/>
          </a:p>
          <a:p>
            <a:pPr>
              <a:lnSpc>
                <a:spcPct val="80000"/>
              </a:lnSpc>
            </a:pPr>
            <a:r>
              <a:rPr lang="en-US" sz="2000" baseline="0" dirty="0" smtClean="0"/>
              <a:t>The epidemiology shows that if people keep drinking at this level they are a much higher risk of experiencing a whole range of negative consequences from their drinking: injuries and disease outcomes like car crashes, physical fights, difficulties with colleagues at work and family at home, liver problems, and legal and financial problems. For some, progression to alcohol dependence.  </a:t>
            </a:r>
            <a:endParaRPr lang="en-US" sz="2000" dirty="0" smtClean="0"/>
          </a:p>
        </p:txBody>
      </p:sp>
      <p:sp>
        <p:nvSpPr>
          <p:cNvPr id="45060" name="Slide Number Placeholder 3"/>
          <p:cNvSpPr>
            <a:spLocks noGrp="1"/>
          </p:cNvSpPr>
          <p:nvPr>
            <p:ph type="sldNum" sz="quarter" idx="5"/>
          </p:nvPr>
        </p:nvSpPr>
        <p:spPr>
          <a:xfrm>
            <a:off x="5265809" y="6658664"/>
            <a:ext cx="4028440" cy="350520"/>
          </a:xfrm>
          <a:prstGeom prst="rect">
            <a:avLst/>
          </a:prstGeom>
          <a:noFill/>
        </p:spPr>
        <p:txBody>
          <a:bodyPr lIns="93177" tIns="46589" rIns="93177" bIns="46589"/>
          <a:lstStyle/>
          <a:p>
            <a:fld id="{1D5ACEF7-EB29-4B04-8A09-4D999898DA0F}" type="slidenum">
              <a:rPr lang="en-US" smtClean="0"/>
              <a:pPr/>
              <a:t>8</a:t>
            </a:fld>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2947988" y="525463"/>
            <a:ext cx="3400425" cy="2628900"/>
          </a:xfrm>
          <a:prstGeom prst="rect">
            <a:avLst/>
          </a:prstGeom>
          <a:ln/>
        </p:spPr>
      </p:sp>
      <p:sp>
        <p:nvSpPr>
          <p:cNvPr id="51203" name="Notes Placeholder 2"/>
          <p:cNvSpPr>
            <a:spLocks noGrp="1"/>
          </p:cNvSpPr>
          <p:nvPr>
            <p:ph type="body" idx="1"/>
          </p:nvPr>
        </p:nvSpPr>
        <p:spPr>
          <a:xfrm>
            <a:off x="929640" y="3329940"/>
            <a:ext cx="7437120" cy="3154680"/>
          </a:xfrm>
          <a:prstGeom prst="rect">
            <a:avLst/>
          </a:prstGeom>
          <a:noFill/>
          <a:ln/>
        </p:spPr>
        <p:txBody>
          <a:bodyPr lIns="93177" tIns="46589" rIns="93177" bIns="46589"/>
          <a:lstStyle/>
          <a:p>
            <a:pPr>
              <a:lnSpc>
                <a:spcPct val="80000"/>
              </a:lnSpc>
            </a:pPr>
            <a:r>
              <a:rPr lang="en-US" dirty="0" smtClean="0"/>
              <a:t>So alcohol dependence, or</a:t>
            </a:r>
            <a:r>
              <a:rPr lang="en-US" baseline="0" dirty="0" smtClean="0"/>
              <a:t> </a:t>
            </a:r>
            <a:r>
              <a:rPr lang="en-US" dirty="0" smtClean="0"/>
              <a:t>alcoholism, is not the fundamental problem.</a:t>
            </a:r>
            <a:r>
              <a:rPr lang="en-US" baseline="0" dirty="0" smtClean="0"/>
              <a:t> It’s excessive drinking, which may lead to alcoholism, but for a much larger group of people it leads to harm even though they are not dependent on alcohol. </a:t>
            </a:r>
          </a:p>
          <a:p>
            <a:pPr>
              <a:lnSpc>
                <a:spcPct val="80000"/>
              </a:lnSpc>
            </a:pPr>
            <a:endParaRPr lang="en-US" baseline="0" dirty="0" smtClean="0"/>
          </a:p>
          <a:p>
            <a:pPr>
              <a:lnSpc>
                <a:spcPct val="80000"/>
              </a:lnSpc>
            </a:pPr>
            <a:r>
              <a:rPr lang="en-US" dirty="0" smtClean="0"/>
              <a:t>Notice the red group and the yellow group add up to 29% of the population</a:t>
            </a:r>
            <a:r>
              <a:rPr lang="en-US" baseline="0" dirty="0" smtClean="0"/>
              <a:t> that drinks too much. </a:t>
            </a:r>
          </a:p>
          <a:p>
            <a:pPr>
              <a:lnSpc>
                <a:spcPct val="80000"/>
              </a:lnSpc>
            </a:pPr>
            <a:endParaRPr lang="en-US" baseline="0" dirty="0" smtClean="0"/>
          </a:p>
          <a:p>
            <a:pPr>
              <a:lnSpc>
                <a:spcPct val="80000"/>
              </a:lnSpc>
            </a:pPr>
            <a:r>
              <a:rPr lang="en-US" baseline="0" dirty="0" smtClean="0"/>
              <a:t>Notice also that there are about 6 times as many people in the yellow group than the red group. </a:t>
            </a:r>
            <a:endParaRPr lang="en-US" dirty="0" smtClean="0"/>
          </a:p>
        </p:txBody>
      </p:sp>
      <p:sp>
        <p:nvSpPr>
          <p:cNvPr id="51204" name="Slide Number Placeholder 3"/>
          <p:cNvSpPr txBox="1">
            <a:spLocks noGrp="1"/>
          </p:cNvSpPr>
          <p:nvPr/>
        </p:nvSpPr>
        <p:spPr bwMode="auto">
          <a:xfrm>
            <a:off x="5265809" y="6658664"/>
            <a:ext cx="4028440" cy="350520"/>
          </a:xfrm>
          <a:prstGeom prst="rect">
            <a:avLst/>
          </a:prstGeom>
          <a:noFill/>
          <a:ln w="9525">
            <a:noFill/>
            <a:miter lim="800000"/>
            <a:headEnd/>
            <a:tailEnd/>
          </a:ln>
        </p:spPr>
        <p:txBody>
          <a:bodyPr lIns="93177" tIns="46589" rIns="93177" bIns="46589" anchor="b"/>
          <a:lstStyle/>
          <a:p>
            <a:pPr algn="r"/>
            <a:fld id="{75894E66-A806-4ED3-854A-01AF8F6311AD}" type="slidenum">
              <a:rPr lang="en-US" sz="1200"/>
              <a:pPr algn="r"/>
              <a:t>9</a:t>
            </a:fld>
            <a:endParaRPr 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4"/>
            <a:ext cx="8549640" cy="1666028"/>
          </a:xfrm>
        </p:spPr>
        <p:txBody>
          <a:bodyPr/>
          <a:lstStyle/>
          <a:p>
            <a:r>
              <a:rPr lang="en-US" smtClean="0"/>
              <a:t>Click to edit Master title style</a:t>
            </a:r>
            <a:endParaRPr lang="en-US"/>
          </a:p>
        </p:txBody>
      </p:sp>
      <p:sp>
        <p:nvSpPr>
          <p:cNvPr id="3" name="Subtitle 2"/>
          <p:cNvSpPr>
            <a:spLocks noGrp="1"/>
          </p:cNvSpPr>
          <p:nvPr>
            <p:ph type="subTitle" idx="1"/>
          </p:nvPr>
        </p:nvSpPr>
        <p:spPr>
          <a:xfrm>
            <a:off x="1508760" y="4404361"/>
            <a:ext cx="7040880" cy="1986280"/>
          </a:xfrm>
        </p:spPr>
        <p:txBody>
          <a:bodyPr/>
          <a:lstStyle>
            <a:lvl1pPr marL="0" indent="0" algn="ctr">
              <a:buNone/>
              <a:defRPr/>
            </a:lvl1pPr>
            <a:lvl2pPr marL="509360" indent="0" algn="ctr">
              <a:buNone/>
              <a:defRPr/>
            </a:lvl2pPr>
            <a:lvl3pPr marL="1018721" indent="0" algn="ctr">
              <a:buNone/>
              <a:defRPr/>
            </a:lvl3pPr>
            <a:lvl4pPr marL="1528081" indent="0" algn="ctr">
              <a:buNone/>
              <a:defRPr/>
            </a:lvl4pPr>
            <a:lvl5pPr marL="2037441" indent="0" algn="ctr">
              <a:buNone/>
              <a:defRPr/>
            </a:lvl5pPr>
            <a:lvl6pPr marL="2546802" indent="0" algn="ctr">
              <a:buNone/>
              <a:defRPr/>
            </a:lvl6pPr>
            <a:lvl7pPr marL="3056162" indent="0" algn="ctr">
              <a:buNone/>
              <a:defRPr/>
            </a:lvl7pPr>
            <a:lvl8pPr marL="3565521" indent="0" algn="ctr">
              <a:buNone/>
              <a:defRPr/>
            </a:lvl8pPr>
            <a:lvl9pPr marL="4074882"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BF06706-8DF8-445C-AA4A-6A415AC23696}" type="slidenum">
              <a:rPr lang="en-US"/>
              <a:pPr>
                <a:defRPr/>
              </a:pPr>
              <a:t>‹#›</a:t>
            </a:fld>
            <a:endParaRPr lang="en-US"/>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9CC13722-BCE4-4B66-9E78-99E60805B05E}" type="slidenum">
              <a:rPr lang="en-US"/>
              <a:pPr>
                <a:defRPr/>
              </a:pPr>
              <a:t>‹#›</a:t>
            </a:fld>
            <a:endParaRPr lang="en-US"/>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9"/>
            <a:ext cx="2263140" cy="663172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2920" y="311259"/>
            <a:ext cx="6621780" cy="6631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156F836F-AA85-4029-A368-E72BC058FB2A}" type="slidenum">
              <a:rPr lang="en-US"/>
              <a:pPr>
                <a:defRPr/>
              </a:pPr>
              <a:t>‹#›</a:t>
            </a:fld>
            <a:endParaRPr lang="en-US"/>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4438145B-B48A-4775-AB57-FC32F9419981}" type="slidenum">
              <a:rPr lang="en-US"/>
              <a:pPr>
                <a:defRPr/>
              </a:pPr>
              <a:t>‹#›</a:t>
            </a:fld>
            <a:endParaRPr lang="en-US"/>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smtClean="0"/>
              <a:t>Click to edit Master title style</a:t>
            </a:r>
            <a:endParaRPr lang="en-US"/>
          </a:p>
        </p:txBody>
      </p:sp>
      <p:sp>
        <p:nvSpPr>
          <p:cNvPr id="3" name="Text Placeholder 2"/>
          <p:cNvSpPr>
            <a:spLocks noGrp="1"/>
          </p:cNvSpPr>
          <p:nvPr>
            <p:ph type="body" idx="1"/>
          </p:nvPr>
        </p:nvSpPr>
        <p:spPr>
          <a:xfrm>
            <a:off x="794544" y="3294277"/>
            <a:ext cx="8549640" cy="1700212"/>
          </a:xfrm>
        </p:spPr>
        <p:txBody>
          <a:bodyPr anchor="b"/>
          <a:lstStyle>
            <a:lvl1pPr marL="0" indent="0">
              <a:buNone/>
              <a:defRPr sz="2300"/>
            </a:lvl1pPr>
            <a:lvl2pPr marL="509360" indent="0">
              <a:buNone/>
              <a:defRPr sz="2000"/>
            </a:lvl2pPr>
            <a:lvl3pPr marL="1018721" indent="0">
              <a:buNone/>
              <a:defRPr sz="1800"/>
            </a:lvl3pPr>
            <a:lvl4pPr marL="1528081" indent="0">
              <a:buNone/>
              <a:defRPr sz="1600"/>
            </a:lvl4pPr>
            <a:lvl5pPr marL="2037441" indent="0">
              <a:buNone/>
              <a:defRPr sz="1600"/>
            </a:lvl5pPr>
            <a:lvl6pPr marL="2546802" indent="0">
              <a:buNone/>
              <a:defRPr sz="1600"/>
            </a:lvl6pPr>
            <a:lvl7pPr marL="3056162" indent="0">
              <a:buNone/>
              <a:defRPr sz="1600"/>
            </a:lvl7pPr>
            <a:lvl8pPr marL="3565521" indent="0">
              <a:buNone/>
              <a:defRPr sz="1600"/>
            </a:lvl8pPr>
            <a:lvl9pPr marL="4074882"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9AEE046-A105-45EF-99B2-9E22806145D5}" type="slidenum">
              <a:rPr lang="en-US"/>
              <a:pPr>
                <a:defRPr/>
              </a:pPr>
              <a:t>‹#›</a:t>
            </a:fld>
            <a:endParaRPr lang="en-US"/>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2920" y="1813563"/>
            <a:ext cx="4442460" cy="5129425"/>
          </a:xfrm>
        </p:spPr>
        <p:txBody>
          <a:bodyPr/>
          <a:lstStyle>
            <a:lvl1pPr>
              <a:defRPr sz="31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020" y="1813563"/>
            <a:ext cx="4442460" cy="5129425"/>
          </a:xfrm>
        </p:spPr>
        <p:txBody>
          <a:bodyPr/>
          <a:lstStyle>
            <a:lvl1pPr>
              <a:defRPr sz="3100"/>
            </a:lvl1pPr>
            <a:lvl2pPr>
              <a:defRPr sz="27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C27585B5-DAB9-4BBD-91C7-91B4C26E030D}" type="slidenum">
              <a:rPr lang="en-US"/>
              <a:pPr>
                <a:defRPr/>
              </a:pPr>
              <a:t>‹#›</a:t>
            </a:fld>
            <a:endParaRPr lang="en-US"/>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1" y="1739794"/>
            <a:ext cx="4444207" cy="725064"/>
          </a:xfrm>
        </p:spPr>
        <p:txBody>
          <a:bodyPr anchor="b"/>
          <a:lstStyle>
            <a:lvl1pPr marL="0" indent="0">
              <a:buNone/>
              <a:defRPr sz="2700" b="1"/>
            </a:lvl1pPr>
            <a:lvl2pPr marL="509360" indent="0">
              <a:buNone/>
              <a:defRPr sz="2300" b="1"/>
            </a:lvl2pPr>
            <a:lvl3pPr marL="1018721" indent="0">
              <a:buNone/>
              <a:defRPr sz="2000" b="1"/>
            </a:lvl3pPr>
            <a:lvl4pPr marL="1528081" indent="0">
              <a:buNone/>
              <a:defRPr sz="1800" b="1"/>
            </a:lvl4pPr>
            <a:lvl5pPr marL="2037441" indent="0">
              <a:buNone/>
              <a:defRPr sz="1800" b="1"/>
            </a:lvl5pPr>
            <a:lvl6pPr marL="2546802" indent="0">
              <a:buNone/>
              <a:defRPr sz="1800" b="1"/>
            </a:lvl6pPr>
            <a:lvl7pPr marL="3056162" indent="0">
              <a:buNone/>
              <a:defRPr sz="1800" b="1"/>
            </a:lvl7pPr>
            <a:lvl8pPr marL="3565521" indent="0">
              <a:buNone/>
              <a:defRPr sz="1800" b="1"/>
            </a:lvl8pPr>
            <a:lvl9pPr marL="4074882" indent="0">
              <a:buNone/>
              <a:defRPr sz="1800" b="1"/>
            </a:lvl9pPr>
          </a:lstStyle>
          <a:p>
            <a:pPr lvl="0"/>
            <a:r>
              <a:rPr lang="en-US" smtClean="0"/>
              <a:t>Click to edit Master text styles</a:t>
            </a:r>
          </a:p>
        </p:txBody>
      </p:sp>
      <p:sp>
        <p:nvSpPr>
          <p:cNvPr id="4" name="Content Placeholder 3"/>
          <p:cNvSpPr>
            <a:spLocks noGrp="1"/>
          </p:cNvSpPr>
          <p:nvPr>
            <p:ph sz="half" idx="2"/>
          </p:nvPr>
        </p:nvSpPr>
        <p:spPr>
          <a:xfrm>
            <a:off x="502921" y="2464858"/>
            <a:ext cx="4444207" cy="4478127"/>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30" y="1739794"/>
            <a:ext cx="4445953" cy="725064"/>
          </a:xfrm>
        </p:spPr>
        <p:txBody>
          <a:bodyPr anchor="b"/>
          <a:lstStyle>
            <a:lvl1pPr marL="0" indent="0">
              <a:buNone/>
              <a:defRPr sz="2700" b="1"/>
            </a:lvl1pPr>
            <a:lvl2pPr marL="509360" indent="0">
              <a:buNone/>
              <a:defRPr sz="2300" b="1"/>
            </a:lvl2pPr>
            <a:lvl3pPr marL="1018721" indent="0">
              <a:buNone/>
              <a:defRPr sz="2000" b="1"/>
            </a:lvl3pPr>
            <a:lvl4pPr marL="1528081" indent="0">
              <a:buNone/>
              <a:defRPr sz="1800" b="1"/>
            </a:lvl4pPr>
            <a:lvl5pPr marL="2037441" indent="0">
              <a:buNone/>
              <a:defRPr sz="1800" b="1"/>
            </a:lvl5pPr>
            <a:lvl6pPr marL="2546802" indent="0">
              <a:buNone/>
              <a:defRPr sz="1800" b="1"/>
            </a:lvl6pPr>
            <a:lvl7pPr marL="3056162" indent="0">
              <a:buNone/>
              <a:defRPr sz="1800" b="1"/>
            </a:lvl7pPr>
            <a:lvl8pPr marL="3565521" indent="0">
              <a:buNone/>
              <a:defRPr sz="1800" b="1"/>
            </a:lvl8pPr>
            <a:lvl9pPr marL="4074882" indent="0">
              <a:buNone/>
              <a:defRPr sz="1800" b="1"/>
            </a:lvl9pPr>
          </a:lstStyle>
          <a:p>
            <a:pPr lvl="0"/>
            <a:r>
              <a:rPr lang="en-US" smtClean="0"/>
              <a:t>Click to edit Master text styles</a:t>
            </a:r>
          </a:p>
        </p:txBody>
      </p:sp>
      <p:sp>
        <p:nvSpPr>
          <p:cNvPr id="6" name="Content Placeholder 5"/>
          <p:cNvSpPr>
            <a:spLocks noGrp="1"/>
          </p:cNvSpPr>
          <p:nvPr>
            <p:ph sz="quarter" idx="4"/>
          </p:nvPr>
        </p:nvSpPr>
        <p:spPr>
          <a:xfrm>
            <a:off x="5109530" y="2464858"/>
            <a:ext cx="4445953" cy="4478127"/>
          </a:xfrm>
        </p:spPr>
        <p:txBody>
          <a:bodyPr/>
          <a:lstStyle>
            <a:lvl1pPr>
              <a:defRPr sz="27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vl1pPr>
          </a:lstStyle>
          <a:p>
            <a:pPr>
              <a:defRPr/>
            </a:pPr>
            <a:fld id="{032BE309-B845-4F9A-9550-D597A5B3C666}" type="slidenum">
              <a:rPr lang="en-US"/>
              <a:pPr>
                <a:defRPr/>
              </a:pPr>
              <a:t>‹#›</a:t>
            </a:fld>
            <a:endParaRPr lang="en-US"/>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585745C3-43CC-40F6-A9A9-1488A2531AC8}" type="slidenum">
              <a:rPr lang="en-US"/>
              <a:pPr>
                <a:defRPr/>
              </a:pPr>
              <a:t>‹#›</a:t>
            </a:fld>
            <a:endParaRPr lang="en-US"/>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4CCA7D05-00E4-40C3-814A-467DA83883B7}" type="slidenum">
              <a:rPr lang="en-US"/>
              <a:pPr>
                <a:defRPr/>
              </a:pPr>
              <a:t>‹#›</a:t>
            </a:fld>
            <a:endParaRPr lang="en-US"/>
          </a:p>
        </p:txBody>
      </p:sp>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3" y="309457"/>
            <a:ext cx="3309144" cy="1316990"/>
          </a:xfrm>
        </p:spPr>
        <p:txBody>
          <a:bodyPr anchor="b"/>
          <a:lstStyle>
            <a:lvl1pPr algn="l">
              <a:defRPr sz="2300" b="1"/>
            </a:lvl1pPr>
          </a:lstStyle>
          <a:p>
            <a:r>
              <a:rPr lang="en-US" smtClean="0"/>
              <a:t>Click to edit Master title style</a:t>
            </a:r>
            <a:endParaRPr lang="en-US"/>
          </a:p>
        </p:txBody>
      </p:sp>
      <p:sp>
        <p:nvSpPr>
          <p:cNvPr id="3" name="Content Placeholder 2"/>
          <p:cNvSpPr>
            <a:spLocks noGrp="1"/>
          </p:cNvSpPr>
          <p:nvPr>
            <p:ph idx="1"/>
          </p:nvPr>
        </p:nvSpPr>
        <p:spPr>
          <a:xfrm>
            <a:off x="3932555" y="309459"/>
            <a:ext cx="5622926" cy="6633528"/>
          </a:xfrm>
        </p:spPr>
        <p:txBody>
          <a:bodyPr/>
          <a:lstStyle>
            <a:lvl1pPr>
              <a:defRPr sz="3500"/>
            </a:lvl1pPr>
            <a:lvl2pPr>
              <a:defRPr sz="3100"/>
            </a:lvl2pPr>
            <a:lvl3pPr>
              <a:defRPr sz="27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2923" y="1626448"/>
            <a:ext cx="3309144" cy="5316538"/>
          </a:xfrm>
        </p:spPr>
        <p:txBody>
          <a:bodyPr/>
          <a:lstStyle>
            <a:lvl1pPr marL="0" indent="0">
              <a:buNone/>
              <a:defRPr sz="1600"/>
            </a:lvl1pPr>
            <a:lvl2pPr marL="509360" indent="0">
              <a:buNone/>
              <a:defRPr sz="1300"/>
            </a:lvl2pPr>
            <a:lvl3pPr marL="1018721" indent="0">
              <a:buNone/>
              <a:defRPr sz="1100"/>
            </a:lvl3pPr>
            <a:lvl4pPr marL="1528081" indent="0">
              <a:buNone/>
              <a:defRPr sz="1000"/>
            </a:lvl4pPr>
            <a:lvl5pPr marL="2037441" indent="0">
              <a:buNone/>
              <a:defRPr sz="1000"/>
            </a:lvl5pPr>
            <a:lvl6pPr marL="2546802" indent="0">
              <a:buNone/>
              <a:defRPr sz="1000"/>
            </a:lvl6pPr>
            <a:lvl7pPr marL="3056162" indent="0">
              <a:buNone/>
              <a:defRPr sz="1000"/>
            </a:lvl7pPr>
            <a:lvl8pPr marL="3565521" indent="0">
              <a:buNone/>
              <a:defRPr sz="1000"/>
            </a:lvl8pPr>
            <a:lvl9pPr marL="4074882"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7AF64DFF-9BD0-4942-A39B-2705A9E4BC30}" type="slidenum">
              <a:rPr lang="en-US"/>
              <a:pPr>
                <a:defRPr/>
              </a:pPr>
              <a:t>‹#›</a:t>
            </a:fld>
            <a:endParaRPr lang="en-US"/>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2"/>
            <a:ext cx="6035040" cy="642303"/>
          </a:xfrm>
        </p:spPr>
        <p:txBody>
          <a:bodyPr anchor="b"/>
          <a:lstStyle>
            <a:lvl1pPr algn="l">
              <a:defRPr sz="2300" b="1"/>
            </a:lvl1pPr>
          </a:lstStyle>
          <a:p>
            <a:r>
              <a:rPr lang="en-US" smtClean="0"/>
              <a:t>Click to edit Master title style</a:t>
            </a:r>
            <a:endParaRPr lang="en-US"/>
          </a:p>
        </p:txBody>
      </p:sp>
      <p:sp>
        <p:nvSpPr>
          <p:cNvPr id="3" name="Picture Placeholder 2"/>
          <p:cNvSpPr>
            <a:spLocks noGrp="1"/>
          </p:cNvSpPr>
          <p:nvPr>
            <p:ph type="pic" idx="1"/>
          </p:nvPr>
        </p:nvSpPr>
        <p:spPr>
          <a:xfrm>
            <a:off x="1971517" y="694478"/>
            <a:ext cx="6035040" cy="4663440"/>
          </a:xfrm>
        </p:spPr>
        <p:txBody>
          <a:bodyPr/>
          <a:lstStyle>
            <a:lvl1pPr marL="0" indent="0">
              <a:buNone/>
              <a:defRPr sz="3500"/>
            </a:lvl1pPr>
            <a:lvl2pPr marL="509360" indent="0">
              <a:buNone/>
              <a:defRPr sz="3100"/>
            </a:lvl2pPr>
            <a:lvl3pPr marL="1018721" indent="0">
              <a:buNone/>
              <a:defRPr sz="2700"/>
            </a:lvl3pPr>
            <a:lvl4pPr marL="1528081" indent="0">
              <a:buNone/>
              <a:defRPr sz="2300"/>
            </a:lvl4pPr>
            <a:lvl5pPr marL="2037441" indent="0">
              <a:buNone/>
              <a:defRPr sz="2300"/>
            </a:lvl5pPr>
            <a:lvl6pPr marL="2546802" indent="0">
              <a:buNone/>
              <a:defRPr sz="2300"/>
            </a:lvl6pPr>
            <a:lvl7pPr marL="3056162" indent="0">
              <a:buNone/>
              <a:defRPr sz="2300"/>
            </a:lvl7pPr>
            <a:lvl8pPr marL="3565521" indent="0">
              <a:buNone/>
              <a:defRPr sz="2300"/>
            </a:lvl8pPr>
            <a:lvl9pPr marL="4074882" indent="0">
              <a:buNone/>
              <a:defRPr sz="2300"/>
            </a:lvl9pPr>
          </a:lstStyle>
          <a:p>
            <a:pPr lvl="0"/>
            <a:endParaRPr lang="en-US" noProof="0" smtClean="0"/>
          </a:p>
        </p:txBody>
      </p:sp>
      <p:sp>
        <p:nvSpPr>
          <p:cNvPr id="4" name="Text Placeholder 3"/>
          <p:cNvSpPr>
            <a:spLocks noGrp="1"/>
          </p:cNvSpPr>
          <p:nvPr>
            <p:ph type="body" sz="half" idx="2"/>
          </p:nvPr>
        </p:nvSpPr>
        <p:spPr>
          <a:xfrm>
            <a:off x="1971517" y="6082985"/>
            <a:ext cx="6035040" cy="912177"/>
          </a:xfrm>
        </p:spPr>
        <p:txBody>
          <a:bodyPr/>
          <a:lstStyle>
            <a:lvl1pPr marL="0" indent="0">
              <a:buNone/>
              <a:defRPr sz="1600"/>
            </a:lvl1pPr>
            <a:lvl2pPr marL="509360" indent="0">
              <a:buNone/>
              <a:defRPr sz="1300"/>
            </a:lvl2pPr>
            <a:lvl3pPr marL="1018721" indent="0">
              <a:buNone/>
              <a:defRPr sz="1100"/>
            </a:lvl3pPr>
            <a:lvl4pPr marL="1528081" indent="0">
              <a:buNone/>
              <a:defRPr sz="1000"/>
            </a:lvl4pPr>
            <a:lvl5pPr marL="2037441" indent="0">
              <a:buNone/>
              <a:defRPr sz="1000"/>
            </a:lvl5pPr>
            <a:lvl6pPr marL="2546802" indent="0">
              <a:buNone/>
              <a:defRPr sz="1000"/>
            </a:lvl6pPr>
            <a:lvl7pPr marL="3056162" indent="0">
              <a:buNone/>
              <a:defRPr sz="1000"/>
            </a:lvl7pPr>
            <a:lvl8pPr marL="3565521" indent="0">
              <a:buNone/>
              <a:defRPr sz="1000"/>
            </a:lvl8pPr>
            <a:lvl9pPr marL="4074882"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95872161-D1E9-4825-8F43-95753C162CE3}" type="slidenum">
              <a:rPr lang="en-US"/>
              <a:pPr>
                <a:defRPr/>
              </a:pPr>
              <a:t>‹#›</a:t>
            </a:fld>
            <a:endParaRPr lang="en-US"/>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02920" y="311256"/>
            <a:ext cx="9052560" cy="1295400"/>
          </a:xfrm>
          <a:prstGeom prst="rect">
            <a:avLst/>
          </a:prstGeom>
          <a:noFill/>
          <a:ln w="9525">
            <a:noFill/>
            <a:miter lim="800000"/>
            <a:headEnd/>
            <a:tailEnd/>
          </a:ln>
        </p:spPr>
        <p:txBody>
          <a:bodyPr vert="horz" wrap="square" lIns="101872" tIns="50936" rIns="101872" bIns="50936"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502920" y="1813560"/>
            <a:ext cx="9052560" cy="5129425"/>
          </a:xfrm>
          <a:prstGeom prst="rect">
            <a:avLst/>
          </a:prstGeom>
          <a:noFill/>
          <a:ln w="9525">
            <a:noFill/>
            <a:miter lim="800000"/>
            <a:headEnd/>
            <a:tailEnd/>
          </a:ln>
        </p:spPr>
        <p:txBody>
          <a:bodyPr vert="horz" wrap="square" lIns="101872" tIns="50936" rIns="101872" bIns="5093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502920" y="7077922"/>
            <a:ext cx="2346960" cy="539750"/>
          </a:xfrm>
          <a:prstGeom prst="rect">
            <a:avLst/>
          </a:prstGeom>
          <a:noFill/>
          <a:ln w="9525">
            <a:noFill/>
            <a:miter lim="800000"/>
            <a:headEnd/>
            <a:tailEnd/>
          </a:ln>
          <a:effectLst/>
        </p:spPr>
        <p:txBody>
          <a:bodyPr vert="horz" wrap="square" lIns="101872" tIns="50936" rIns="101872" bIns="50936" numCol="1" anchor="t" anchorCtr="0" compatLnSpc="1">
            <a:prstTxWarp prst="textNoShape">
              <a:avLst/>
            </a:prstTxWarp>
          </a:bodyPr>
          <a:lstStyle>
            <a:lvl1pPr algn="l">
              <a:defRPr sz="1600"/>
            </a:lvl1pPr>
          </a:lstStyle>
          <a:p>
            <a:pPr>
              <a:defRPr/>
            </a:pPr>
            <a:endParaRPr lang="en-US"/>
          </a:p>
        </p:txBody>
      </p:sp>
      <p:sp>
        <p:nvSpPr>
          <p:cNvPr id="1029" name="Rectangle 5"/>
          <p:cNvSpPr>
            <a:spLocks noGrp="1" noChangeArrowheads="1"/>
          </p:cNvSpPr>
          <p:nvPr>
            <p:ph type="ftr" sz="quarter" idx="3"/>
          </p:nvPr>
        </p:nvSpPr>
        <p:spPr bwMode="auto">
          <a:xfrm>
            <a:off x="3436620" y="7077922"/>
            <a:ext cx="3185160" cy="539750"/>
          </a:xfrm>
          <a:prstGeom prst="rect">
            <a:avLst/>
          </a:prstGeom>
          <a:noFill/>
          <a:ln w="9525">
            <a:noFill/>
            <a:miter lim="800000"/>
            <a:headEnd/>
            <a:tailEnd/>
          </a:ln>
          <a:effectLst/>
        </p:spPr>
        <p:txBody>
          <a:bodyPr vert="horz" wrap="square" lIns="101872" tIns="50936" rIns="101872" bIns="50936" numCol="1" anchor="t" anchorCtr="0" compatLnSpc="1">
            <a:prstTxWarp prst="textNoShape">
              <a:avLst/>
            </a:prstTxWarp>
          </a:bodyPr>
          <a:lstStyle>
            <a:lvl1pPr algn="ctr">
              <a:defRPr sz="1600"/>
            </a:lvl1pPr>
          </a:lstStyle>
          <a:p>
            <a:pPr>
              <a:defRPr/>
            </a:pPr>
            <a:endParaRPr lang="en-US"/>
          </a:p>
        </p:txBody>
      </p:sp>
      <p:sp>
        <p:nvSpPr>
          <p:cNvPr id="1030" name="Rectangle 6"/>
          <p:cNvSpPr>
            <a:spLocks noGrp="1" noChangeArrowheads="1"/>
          </p:cNvSpPr>
          <p:nvPr>
            <p:ph type="sldNum" sz="quarter" idx="4"/>
          </p:nvPr>
        </p:nvSpPr>
        <p:spPr bwMode="auto">
          <a:xfrm>
            <a:off x="7208520" y="7077922"/>
            <a:ext cx="2346960" cy="539750"/>
          </a:xfrm>
          <a:prstGeom prst="rect">
            <a:avLst/>
          </a:prstGeom>
          <a:noFill/>
          <a:ln w="9525">
            <a:noFill/>
            <a:miter lim="800000"/>
            <a:headEnd/>
            <a:tailEnd/>
          </a:ln>
          <a:effectLst/>
        </p:spPr>
        <p:txBody>
          <a:bodyPr vert="horz" wrap="square" lIns="101872" tIns="50936" rIns="101872" bIns="50936" numCol="1" anchor="t" anchorCtr="0" compatLnSpc="1">
            <a:prstTxWarp prst="textNoShape">
              <a:avLst/>
            </a:prstTxWarp>
          </a:bodyPr>
          <a:lstStyle>
            <a:lvl1pPr algn="r">
              <a:defRPr sz="1600"/>
            </a:lvl1pPr>
          </a:lstStyle>
          <a:p>
            <a:pPr>
              <a:defRPr/>
            </a:pPr>
            <a:fld id="{282EA6C3-6CCE-447B-9B37-BD66585FCB1D}"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ransition spd="slow">
    <p:wipe dir="r"/>
  </p:transition>
  <p:txStyles>
    <p:titleStyle>
      <a:lvl1pPr algn="ctr" rtl="0" eaLnBrk="0" fontAlgn="base" hangingPunct="0">
        <a:spcBef>
          <a:spcPct val="0"/>
        </a:spcBef>
        <a:spcAft>
          <a:spcPct val="0"/>
        </a:spcAft>
        <a:defRPr sz="4900">
          <a:solidFill>
            <a:schemeClr val="tx2"/>
          </a:solidFill>
          <a:latin typeface="+mj-lt"/>
          <a:ea typeface="+mj-ea"/>
          <a:cs typeface="+mj-cs"/>
        </a:defRPr>
      </a:lvl1pPr>
      <a:lvl2pPr algn="ctr" rtl="0" eaLnBrk="0" fontAlgn="base" hangingPunct="0">
        <a:spcBef>
          <a:spcPct val="0"/>
        </a:spcBef>
        <a:spcAft>
          <a:spcPct val="0"/>
        </a:spcAft>
        <a:defRPr sz="4900">
          <a:solidFill>
            <a:schemeClr val="tx2"/>
          </a:solidFill>
          <a:latin typeface="Arial" charset="0"/>
        </a:defRPr>
      </a:lvl2pPr>
      <a:lvl3pPr algn="ctr" rtl="0" eaLnBrk="0" fontAlgn="base" hangingPunct="0">
        <a:spcBef>
          <a:spcPct val="0"/>
        </a:spcBef>
        <a:spcAft>
          <a:spcPct val="0"/>
        </a:spcAft>
        <a:defRPr sz="4900">
          <a:solidFill>
            <a:schemeClr val="tx2"/>
          </a:solidFill>
          <a:latin typeface="Arial" charset="0"/>
        </a:defRPr>
      </a:lvl3pPr>
      <a:lvl4pPr algn="ctr" rtl="0" eaLnBrk="0" fontAlgn="base" hangingPunct="0">
        <a:spcBef>
          <a:spcPct val="0"/>
        </a:spcBef>
        <a:spcAft>
          <a:spcPct val="0"/>
        </a:spcAft>
        <a:defRPr sz="4900">
          <a:solidFill>
            <a:schemeClr val="tx2"/>
          </a:solidFill>
          <a:latin typeface="Arial" charset="0"/>
        </a:defRPr>
      </a:lvl4pPr>
      <a:lvl5pPr algn="ctr" rtl="0" eaLnBrk="0" fontAlgn="base" hangingPunct="0">
        <a:spcBef>
          <a:spcPct val="0"/>
        </a:spcBef>
        <a:spcAft>
          <a:spcPct val="0"/>
        </a:spcAft>
        <a:defRPr sz="4900">
          <a:solidFill>
            <a:schemeClr val="tx2"/>
          </a:solidFill>
          <a:latin typeface="Arial" charset="0"/>
        </a:defRPr>
      </a:lvl5pPr>
      <a:lvl6pPr marL="509360" algn="ctr" rtl="0" fontAlgn="base">
        <a:spcBef>
          <a:spcPct val="0"/>
        </a:spcBef>
        <a:spcAft>
          <a:spcPct val="0"/>
        </a:spcAft>
        <a:defRPr sz="4900">
          <a:solidFill>
            <a:schemeClr val="tx2"/>
          </a:solidFill>
          <a:latin typeface="Arial" charset="0"/>
        </a:defRPr>
      </a:lvl6pPr>
      <a:lvl7pPr marL="1018721" algn="ctr" rtl="0" fontAlgn="base">
        <a:spcBef>
          <a:spcPct val="0"/>
        </a:spcBef>
        <a:spcAft>
          <a:spcPct val="0"/>
        </a:spcAft>
        <a:defRPr sz="4900">
          <a:solidFill>
            <a:schemeClr val="tx2"/>
          </a:solidFill>
          <a:latin typeface="Arial" charset="0"/>
        </a:defRPr>
      </a:lvl7pPr>
      <a:lvl8pPr marL="1528081" algn="ctr" rtl="0" fontAlgn="base">
        <a:spcBef>
          <a:spcPct val="0"/>
        </a:spcBef>
        <a:spcAft>
          <a:spcPct val="0"/>
        </a:spcAft>
        <a:defRPr sz="4900">
          <a:solidFill>
            <a:schemeClr val="tx2"/>
          </a:solidFill>
          <a:latin typeface="Arial" charset="0"/>
        </a:defRPr>
      </a:lvl8pPr>
      <a:lvl9pPr marL="2037441" algn="ctr" rtl="0" fontAlgn="base">
        <a:spcBef>
          <a:spcPct val="0"/>
        </a:spcBef>
        <a:spcAft>
          <a:spcPct val="0"/>
        </a:spcAft>
        <a:defRPr sz="4900">
          <a:solidFill>
            <a:schemeClr val="tx2"/>
          </a:solidFill>
          <a:latin typeface="Arial" charset="0"/>
        </a:defRPr>
      </a:lvl9pPr>
    </p:titleStyle>
    <p:bodyStyle>
      <a:lvl1pPr marL="382021" indent="-382021" algn="l" rtl="0" eaLnBrk="0" fontAlgn="base" hangingPunct="0">
        <a:spcBef>
          <a:spcPct val="20000"/>
        </a:spcBef>
        <a:spcAft>
          <a:spcPct val="0"/>
        </a:spcAft>
        <a:buChar char="•"/>
        <a:defRPr sz="3500">
          <a:solidFill>
            <a:schemeClr val="tx1"/>
          </a:solidFill>
          <a:latin typeface="+mn-lt"/>
          <a:ea typeface="+mn-ea"/>
          <a:cs typeface="+mn-cs"/>
        </a:defRPr>
      </a:lvl1pPr>
      <a:lvl2pPr marL="827710" indent="-318351" algn="l" rtl="0" eaLnBrk="0" fontAlgn="base" hangingPunct="0">
        <a:spcBef>
          <a:spcPct val="20000"/>
        </a:spcBef>
        <a:spcAft>
          <a:spcPct val="0"/>
        </a:spcAft>
        <a:buChar char="–"/>
        <a:defRPr sz="3100">
          <a:solidFill>
            <a:schemeClr val="tx1"/>
          </a:solidFill>
          <a:latin typeface="+mn-lt"/>
        </a:defRPr>
      </a:lvl2pPr>
      <a:lvl3pPr marL="1273400" indent="-254680" algn="l" rtl="0" eaLnBrk="0" fontAlgn="base" hangingPunct="0">
        <a:spcBef>
          <a:spcPct val="20000"/>
        </a:spcBef>
        <a:spcAft>
          <a:spcPct val="0"/>
        </a:spcAft>
        <a:buChar char="•"/>
        <a:defRPr sz="2700">
          <a:solidFill>
            <a:schemeClr val="tx1"/>
          </a:solidFill>
          <a:latin typeface="+mn-lt"/>
        </a:defRPr>
      </a:lvl3pPr>
      <a:lvl4pPr marL="1782761" indent="-254680" algn="l" rtl="0" eaLnBrk="0" fontAlgn="base" hangingPunct="0">
        <a:spcBef>
          <a:spcPct val="20000"/>
        </a:spcBef>
        <a:spcAft>
          <a:spcPct val="0"/>
        </a:spcAft>
        <a:buChar char="–"/>
        <a:defRPr sz="2300">
          <a:solidFill>
            <a:schemeClr val="tx1"/>
          </a:solidFill>
          <a:latin typeface="+mn-lt"/>
        </a:defRPr>
      </a:lvl4pPr>
      <a:lvl5pPr marL="2292121" indent="-254680" algn="l" rtl="0" eaLnBrk="0" fontAlgn="base" hangingPunct="0">
        <a:spcBef>
          <a:spcPct val="20000"/>
        </a:spcBef>
        <a:spcAft>
          <a:spcPct val="0"/>
        </a:spcAft>
        <a:buChar char="»"/>
        <a:defRPr sz="2300">
          <a:solidFill>
            <a:schemeClr val="tx1"/>
          </a:solidFill>
          <a:latin typeface="+mn-lt"/>
        </a:defRPr>
      </a:lvl5pPr>
      <a:lvl6pPr marL="2801481" indent="-254680" algn="l" rtl="0" fontAlgn="base">
        <a:spcBef>
          <a:spcPct val="20000"/>
        </a:spcBef>
        <a:spcAft>
          <a:spcPct val="0"/>
        </a:spcAft>
        <a:buChar char="»"/>
        <a:defRPr sz="2300">
          <a:solidFill>
            <a:schemeClr val="tx1"/>
          </a:solidFill>
          <a:latin typeface="+mn-lt"/>
        </a:defRPr>
      </a:lvl6pPr>
      <a:lvl7pPr marL="3310842" indent="-254680" algn="l" rtl="0" fontAlgn="base">
        <a:spcBef>
          <a:spcPct val="20000"/>
        </a:spcBef>
        <a:spcAft>
          <a:spcPct val="0"/>
        </a:spcAft>
        <a:buChar char="»"/>
        <a:defRPr sz="2300">
          <a:solidFill>
            <a:schemeClr val="tx1"/>
          </a:solidFill>
          <a:latin typeface="+mn-lt"/>
        </a:defRPr>
      </a:lvl7pPr>
      <a:lvl8pPr marL="3820202" indent="-254680" algn="l" rtl="0" fontAlgn="base">
        <a:spcBef>
          <a:spcPct val="20000"/>
        </a:spcBef>
        <a:spcAft>
          <a:spcPct val="0"/>
        </a:spcAft>
        <a:buChar char="»"/>
        <a:defRPr sz="2300">
          <a:solidFill>
            <a:schemeClr val="tx1"/>
          </a:solidFill>
          <a:latin typeface="+mn-lt"/>
        </a:defRPr>
      </a:lvl8pPr>
      <a:lvl9pPr marL="4329562" indent="-254680" algn="l" rtl="0" fontAlgn="base">
        <a:spcBef>
          <a:spcPct val="20000"/>
        </a:spcBef>
        <a:spcAft>
          <a:spcPct val="0"/>
        </a:spcAft>
        <a:buChar char="»"/>
        <a:defRPr sz="2300">
          <a:solidFill>
            <a:schemeClr val="tx1"/>
          </a:solidFill>
          <a:latin typeface="+mn-lt"/>
        </a:defRPr>
      </a:lvl9pPr>
    </p:bodyStyle>
    <p:otherStyle>
      <a:defPPr>
        <a:defRPr lang="en-US"/>
      </a:defPPr>
      <a:lvl1pPr marL="0" algn="l" defTabSz="1018721" rtl="0" eaLnBrk="1" latinLnBrk="0" hangingPunct="1">
        <a:defRPr sz="2000" kern="1200">
          <a:solidFill>
            <a:schemeClr val="tx1"/>
          </a:solidFill>
          <a:latin typeface="+mn-lt"/>
          <a:ea typeface="+mn-ea"/>
          <a:cs typeface="+mn-cs"/>
        </a:defRPr>
      </a:lvl1pPr>
      <a:lvl2pPr marL="509360" algn="l" defTabSz="1018721" rtl="0" eaLnBrk="1" latinLnBrk="0" hangingPunct="1">
        <a:defRPr sz="2000" kern="1200">
          <a:solidFill>
            <a:schemeClr val="tx1"/>
          </a:solidFill>
          <a:latin typeface="+mn-lt"/>
          <a:ea typeface="+mn-ea"/>
          <a:cs typeface="+mn-cs"/>
        </a:defRPr>
      </a:lvl2pPr>
      <a:lvl3pPr marL="1018721" algn="l" defTabSz="1018721" rtl="0" eaLnBrk="1" latinLnBrk="0" hangingPunct="1">
        <a:defRPr sz="2000" kern="1200">
          <a:solidFill>
            <a:schemeClr val="tx1"/>
          </a:solidFill>
          <a:latin typeface="+mn-lt"/>
          <a:ea typeface="+mn-ea"/>
          <a:cs typeface="+mn-cs"/>
        </a:defRPr>
      </a:lvl3pPr>
      <a:lvl4pPr marL="1528081" algn="l" defTabSz="1018721" rtl="0" eaLnBrk="1" latinLnBrk="0" hangingPunct="1">
        <a:defRPr sz="2000" kern="1200">
          <a:solidFill>
            <a:schemeClr val="tx1"/>
          </a:solidFill>
          <a:latin typeface="+mn-lt"/>
          <a:ea typeface="+mn-ea"/>
          <a:cs typeface="+mn-cs"/>
        </a:defRPr>
      </a:lvl4pPr>
      <a:lvl5pPr marL="2037441" algn="l" defTabSz="1018721" rtl="0" eaLnBrk="1" latinLnBrk="0" hangingPunct="1">
        <a:defRPr sz="2000" kern="1200">
          <a:solidFill>
            <a:schemeClr val="tx1"/>
          </a:solidFill>
          <a:latin typeface="+mn-lt"/>
          <a:ea typeface="+mn-ea"/>
          <a:cs typeface="+mn-cs"/>
        </a:defRPr>
      </a:lvl5pPr>
      <a:lvl6pPr marL="2546802" algn="l" defTabSz="1018721" rtl="0" eaLnBrk="1" latinLnBrk="0" hangingPunct="1">
        <a:defRPr sz="2000" kern="1200">
          <a:solidFill>
            <a:schemeClr val="tx1"/>
          </a:solidFill>
          <a:latin typeface="+mn-lt"/>
          <a:ea typeface="+mn-ea"/>
          <a:cs typeface="+mn-cs"/>
        </a:defRPr>
      </a:lvl6pPr>
      <a:lvl7pPr marL="3056162" algn="l" defTabSz="1018721" rtl="0" eaLnBrk="1" latinLnBrk="0" hangingPunct="1">
        <a:defRPr sz="2000" kern="1200">
          <a:solidFill>
            <a:schemeClr val="tx1"/>
          </a:solidFill>
          <a:latin typeface="+mn-lt"/>
          <a:ea typeface="+mn-ea"/>
          <a:cs typeface="+mn-cs"/>
        </a:defRPr>
      </a:lvl7pPr>
      <a:lvl8pPr marL="3565521" algn="l" defTabSz="1018721" rtl="0" eaLnBrk="1" latinLnBrk="0" hangingPunct="1">
        <a:defRPr sz="2000" kern="1200">
          <a:solidFill>
            <a:schemeClr val="tx1"/>
          </a:solidFill>
          <a:latin typeface="+mn-lt"/>
          <a:ea typeface="+mn-ea"/>
          <a:cs typeface="+mn-cs"/>
        </a:defRPr>
      </a:lvl8pPr>
      <a:lvl9pPr marL="4074882" algn="l" defTabSz="1018721"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8.png"/><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ctrTitle"/>
          </p:nvPr>
        </p:nvSpPr>
        <p:spPr>
          <a:xfrm>
            <a:off x="317500" y="429262"/>
            <a:ext cx="10058400" cy="2270548"/>
          </a:xfrm>
        </p:spPr>
        <p:txBody>
          <a:bodyPr/>
          <a:lstStyle/>
          <a:p>
            <a:pPr algn="l" eaLnBrk="1" hangingPunct="1"/>
            <a:r>
              <a:rPr lang="en-US" sz="8000" b="1" dirty="0" smtClean="0">
                <a:solidFill>
                  <a:srgbClr val="FFFF00"/>
                </a:solidFill>
                <a:latin typeface="Calibri" pitchFamily="34" charset="0"/>
              </a:rPr>
              <a:t>Alcohol: </a:t>
            </a:r>
            <a:br>
              <a:rPr lang="en-US" sz="8000" b="1" dirty="0" smtClean="0">
                <a:solidFill>
                  <a:srgbClr val="FFFF00"/>
                </a:solidFill>
                <a:latin typeface="Calibri" pitchFamily="34" charset="0"/>
              </a:rPr>
            </a:br>
            <a:r>
              <a:rPr lang="en-US" sz="8000" b="1" dirty="0" smtClean="0">
                <a:solidFill>
                  <a:srgbClr val="FFFF00"/>
                </a:solidFill>
                <a:latin typeface="Calibri" pitchFamily="34" charset="0"/>
              </a:rPr>
              <a:t>What’s the Problem?</a:t>
            </a:r>
          </a:p>
        </p:txBody>
      </p:sp>
      <p:sp>
        <p:nvSpPr>
          <p:cNvPr id="1028" name="Rectangle 3"/>
          <p:cNvSpPr>
            <a:spLocks noGrp="1" noChangeArrowheads="1"/>
          </p:cNvSpPr>
          <p:nvPr>
            <p:ph type="subTitle" idx="1"/>
          </p:nvPr>
        </p:nvSpPr>
        <p:spPr>
          <a:xfrm>
            <a:off x="1299210" y="4533900"/>
            <a:ext cx="7459980" cy="2720340"/>
          </a:xfrm>
        </p:spPr>
        <p:txBody>
          <a:bodyPr/>
          <a:lstStyle/>
          <a:p>
            <a:pPr eaLnBrk="1" hangingPunct="1"/>
            <a:r>
              <a:rPr lang="en-US" sz="4900" i="1" dirty="0" smtClean="0">
                <a:solidFill>
                  <a:srgbClr val="00FFFF"/>
                </a:solidFill>
                <a:latin typeface="Calibri" pitchFamily="34" charset="0"/>
              </a:rPr>
              <a:t>Dan Hungerford, DrPH</a:t>
            </a:r>
          </a:p>
          <a:p>
            <a:pPr eaLnBrk="1" hangingPunct="1"/>
            <a:r>
              <a:rPr lang="en-US" sz="2300" b="1" dirty="0" smtClean="0">
                <a:solidFill>
                  <a:srgbClr val="00FFFF"/>
                </a:solidFill>
                <a:latin typeface="Calibri" pitchFamily="34" charset="0"/>
              </a:rPr>
              <a:t>Epidemiologist</a:t>
            </a:r>
          </a:p>
          <a:p>
            <a:pPr eaLnBrk="1" hangingPunct="1"/>
            <a:endParaRPr lang="en-US" sz="2300" b="1" dirty="0" smtClean="0">
              <a:solidFill>
                <a:srgbClr val="00FFFF"/>
              </a:solidFill>
              <a:latin typeface="Calibri" pitchFamily="34" charset="0"/>
            </a:endParaRPr>
          </a:p>
          <a:p>
            <a:pPr eaLnBrk="1" hangingPunct="1"/>
            <a:r>
              <a:rPr lang="en-US" sz="2300" b="1" dirty="0" smtClean="0">
                <a:solidFill>
                  <a:srgbClr val="00FFFF"/>
                </a:solidFill>
                <a:latin typeface="Calibri" pitchFamily="34" charset="0"/>
              </a:rPr>
              <a:t>National Center for Injury Prevention and Control</a:t>
            </a:r>
          </a:p>
          <a:p>
            <a:pPr eaLnBrk="1" hangingPunct="1"/>
            <a:endParaRPr lang="en-US" sz="1600" b="1" dirty="0" smtClean="0">
              <a:solidFill>
                <a:schemeClr val="bg1"/>
              </a:solidFill>
              <a:latin typeface="Calibri" pitchFamily="34" charset="0"/>
            </a:endParaRPr>
          </a:p>
          <a:p>
            <a:pPr eaLnBrk="1" hangingPunct="1"/>
            <a:r>
              <a:rPr lang="en-US" sz="2300" b="1" dirty="0" smtClean="0">
                <a:solidFill>
                  <a:schemeClr val="bg1"/>
                </a:solidFill>
                <a:latin typeface="Calibri" pitchFamily="34" charset="0"/>
              </a:rPr>
              <a:t>National Center for Injury Prevention and Control</a:t>
            </a:r>
          </a:p>
          <a:p>
            <a:pPr eaLnBrk="1" hangingPunct="1"/>
            <a:r>
              <a:rPr lang="en-US" sz="2300" b="1" dirty="0" smtClean="0">
                <a:solidFill>
                  <a:schemeClr val="bg1"/>
                </a:solidFill>
                <a:latin typeface="Calibri" pitchFamily="34" charset="0"/>
              </a:rPr>
              <a:t>Centers for Disease Control and Prevention</a:t>
            </a:r>
          </a:p>
        </p:txBody>
      </p:sp>
      <p:graphicFrame>
        <p:nvGraphicFramePr>
          <p:cNvPr id="1026" name="Object 4"/>
          <p:cNvGraphicFramePr>
            <a:graphicFrameLocks noChangeAspect="1"/>
          </p:cNvGraphicFramePr>
          <p:nvPr/>
        </p:nvGraphicFramePr>
        <p:xfrm>
          <a:off x="0" y="3742267"/>
          <a:ext cx="10058400" cy="431800"/>
        </p:xfrm>
        <a:graphic>
          <a:graphicData uri="http://schemas.openxmlformats.org/presentationml/2006/ole">
            <p:oleObj spid="_x0000_s37890" name="CorelDRAW" r:id="rId4" imgW="8771400" imgH="287640" progId="">
              <p:embed/>
            </p:oleObj>
          </a:graphicData>
        </a:graphic>
      </p:graphicFrame>
      <p:pic>
        <p:nvPicPr>
          <p:cNvPr id="1029" name="Picture 5" descr="LOWRES"/>
          <p:cNvPicPr>
            <a:picLocks noChangeAspect="1" noChangeArrowheads="1"/>
          </p:cNvPicPr>
          <p:nvPr/>
        </p:nvPicPr>
        <p:blipFill>
          <a:blip r:embed="rId5" cstate="print"/>
          <a:srcRect/>
          <a:stretch>
            <a:fillRect/>
          </a:stretch>
        </p:blipFill>
        <p:spPr bwMode="auto">
          <a:xfrm>
            <a:off x="8717281" y="6563361"/>
            <a:ext cx="1100138" cy="883392"/>
          </a:xfrm>
          <a:prstGeom prst="rect">
            <a:avLst/>
          </a:prstGeom>
          <a:noFill/>
          <a:ln w="73025">
            <a:solidFill>
              <a:schemeClr val="bg1"/>
            </a:solid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a:off x="251460" y="6512983"/>
            <a:ext cx="1039019" cy="1000337"/>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4"/>
          <p:cNvGrpSpPr/>
          <p:nvPr/>
        </p:nvGrpSpPr>
        <p:grpSpPr>
          <a:xfrm>
            <a:off x="265540" y="1332864"/>
            <a:ext cx="5729447" cy="2022264"/>
            <a:chOff x="1337628" y="1853142"/>
            <a:chExt cx="5729447" cy="2022264"/>
          </a:xfrm>
        </p:grpSpPr>
        <p:sp>
          <p:nvSpPr>
            <p:cNvPr id="21506" name="Text Box 13"/>
            <p:cNvSpPr txBox="1">
              <a:spLocks noChangeArrowheads="1"/>
            </p:cNvSpPr>
            <p:nvPr/>
          </p:nvSpPr>
          <p:spPr bwMode="auto">
            <a:xfrm>
              <a:off x="1337628" y="1853142"/>
              <a:ext cx="4625817" cy="572135"/>
            </a:xfrm>
            <a:prstGeom prst="rect">
              <a:avLst/>
            </a:prstGeom>
            <a:solidFill>
              <a:srgbClr val="00FF00"/>
            </a:solidFill>
            <a:ln w="9525" algn="ctr">
              <a:noFill/>
              <a:miter lim="800000"/>
              <a:headEnd/>
              <a:tailEnd/>
            </a:ln>
          </p:spPr>
          <p:txBody>
            <a:bodyPr lIns="101872" tIns="50936" rIns="101872" bIns="50936" anchor="ctr" anchorCtr="1"/>
            <a:lstStyle/>
            <a:p>
              <a:pPr>
                <a:spcBef>
                  <a:spcPct val="50000"/>
                </a:spcBef>
              </a:pPr>
              <a:r>
                <a:rPr lang="en-US" sz="3100" b="1" dirty="0">
                  <a:solidFill>
                    <a:schemeClr val="bg1"/>
                  </a:solidFill>
                  <a:latin typeface="Calibri" pitchFamily="34" charset="0"/>
                </a:rPr>
                <a:t>lifetime abstinence</a:t>
              </a:r>
            </a:p>
          </p:txBody>
        </p:sp>
        <p:sp>
          <p:nvSpPr>
            <p:cNvPr id="3075" name="Text Box 15"/>
            <p:cNvSpPr txBox="1">
              <a:spLocks noChangeArrowheads="1"/>
            </p:cNvSpPr>
            <p:nvPr/>
          </p:nvSpPr>
          <p:spPr bwMode="auto">
            <a:xfrm>
              <a:off x="1878965" y="2590801"/>
              <a:ext cx="4625817" cy="572135"/>
            </a:xfrm>
            <a:prstGeom prst="rect">
              <a:avLst/>
            </a:prstGeom>
            <a:solidFill>
              <a:srgbClr val="00FF00"/>
            </a:solidFill>
            <a:ln w="9525" algn="ctr">
              <a:noFill/>
              <a:miter lim="800000"/>
              <a:headEnd/>
              <a:tailEnd/>
            </a:ln>
          </p:spPr>
          <p:txBody>
            <a:bodyPr lIns="101872" tIns="50936" rIns="101872" bIns="50936" anchor="ctr" anchorCtr="1"/>
            <a:lstStyle/>
            <a:p>
              <a:pPr>
                <a:spcBef>
                  <a:spcPct val="50000"/>
                </a:spcBef>
              </a:pPr>
              <a:r>
                <a:rPr lang="en-US" sz="3100" b="1" dirty="0">
                  <a:solidFill>
                    <a:schemeClr val="bg1"/>
                  </a:solidFill>
                  <a:latin typeface="Calibri" pitchFamily="34" charset="0"/>
                </a:rPr>
                <a:t>current abstinence</a:t>
              </a:r>
            </a:p>
          </p:txBody>
        </p:sp>
        <p:sp>
          <p:nvSpPr>
            <p:cNvPr id="3076" name="Text Box 16"/>
            <p:cNvSpPr txBox="1">
              <a:spLocks noChangeArrowheads="1"/>
            </p:cNvSpPr>
            <p:nvPr/>
          </p:nvSpPr>
          <p:spPr bwMode="auto">
            <a:xfrm>
              <a:off x="2441258" y="3303271"/>
              <a:ext cx="4625817" cy="572135"/>
            </a:xfrm>
            <a:prstGeom prst="rect">
              <a:avLst/>
            </a:prstGeom>
            <a:solidFill>
              <a:srgbClr val="00FF00"/>
            </a:solidFill>
            <a:ln w="9525" algn="ctr">
              <a:noFill/>
              <a:miter lim="800000"/>
              <a:headEnd/>
              <a:tailEnd/>
            </a:ln>
          </p:spPr>
          <p:txBody>
            <a:bodyPr lIns="101872" tIns="50936" rIns="101872" bIns="50936" anchor="ctr" anchorCtr="1"/>
            <a:lstStyle/>
            <a:p>
              <a:pPr>
                <a:spcBef>
                  <a:spcPct val="50000"/>
                </a:spcBef>
              </a:pPr>
              <a:r>
                <a:rPr lang="en-US" sz="3100" b="1" dirty="0">
                  <a:solidFill>
                    <a:schemeClr val="bg1"/>
                  </a:solidFill>
                  <a:latin typeface="Calibri" pitchFamily="34" charset="0"/>
                </a:rPr>
                <a:t>low risk drinking</a:t>
              </a:r>
            </a:p>
          </p:txBody>
        </p:sp>
      </p:grpSp>
      <p:grpSp>
        <p:nvGrpSpPr>
          <p:cNvPr id="3" name="Group 16"/>
          <p:cNvGrpSpPr/>
          <p:nvPr/>
        </p:nvGrpSpPr>
        <p:grpSpPr>
          <a:xfrm>
            <a:off x="1940195" y="4026535"/>
            <a:ext cx="5788817" cy="1964690"/>
            <a:chOff x="3012283" y="4026535"/>
            <a:chExt cx="5788817" cy="1964690"/>
          </a:xfrm>
          <a:solidFill>
            <a:srgbClr val="FFE81E"/>
          </a:solidFill>
        </p:grpSpPr>
        <p:sp>
          <p:nvSpPr>
            <p:cNvPr id="3077" name="Text Box 17"/>
            <p:cNvSpPr txBox="1">
              <a:spLocks noChangeArrowheads="1"/>
            </p:cNvSpPr>
            <p:nvPr/>
          </p:nvSpPr>
          <p:spPr bwMode="auto">
            <a:xfrm>
              <a:off x="3012283" y="4026535"/>
              <a:ext cx="4625815" cy="572135"/>
            </a:xfrm>
            <a:prstGeom prst="rect">
              <a:avLst/>
            </a:prstGeom>
            <a:grpFill/>
            <a:ln w="9525" algn="ctr">
              <a:noFill/>
              <a:miter lim="800000"/>
              <a:headEnd/>
              <a:tailEnd/>
            </a:ln>
          </p:spPr>
          <p:txBody>
            <a:bodyPr lIns="101872" tIns="50936" rIns="101872" bIns="50936" anchor="ctr" anchorCtr="1"/>
            <a:lstStyle/>
            <a:p>
              <a:pPr>
                <a:spcBef>
                  <a:spcPct val="50000"/>
                </a:spcBef>
              </a:pPr>
              <a:r>
                <a:rPr lang="en-US" sz="3100" b="1" dirty="0">
                  <a:solidFill>
                    <a:schemeClr val="bg1"/>
                  </a:solidFill>
                  <a:latin typeface="Calibri" pitchFamily="34" charset="0"/>
                </a:rPr>
                <a:t>hazardous drinking</a:t>
              </a:r>
            </a:p>
          </p:txBody>
        </p:sp>
        <p:sp>
          <p:nvSpPr>
            <p:cNvPr id="3079" name="Text Box 19"/>
            <p:cNvSpPr txBox="1">
              <a:spLocks noChangeArrowheads="1"/>
            </p:cNvSpPr>
            <p:nvPr/>
          </p:nvSpPr>
          <p:spPr bwMode="auto">
            <a:xfrm>
              <a:off x="3618230" y="4694027"/>
              <a:ext cx="4625817" cy="572135"/>
            </a:xfrm>
            <a:prstGeom prst="rect">
              <a:avLst/>
            </a:prstGeom>
            <a:grpFill/>
            <a:ln w="9525" algn="ctr">
              <a:noFill/>
              <a:miter lim="800000"/>
              <a:headEnd/>
              <a:tailEnd/>
            </a:ln>
          </p:spPr>
          <p:txBody>
            <a:bodyPr lIns="101872" tIns="50936" rIns="101872" bIns="50936" anchor="ctr" anchorCtr="1"/>
            <a:lstStyle/>
            <a:p>
              <a:pPr>
                <a:spcBef>
                  <a:spcPct val="50000"/>
                </a:spcBef>
              </a:pPr>
              <a:r>
                <a:rPr lang="en-US" sz="3100" b="1" dirty="0">
                  <a:solidFill>
                    <a:schemeClr val="bg1"/>
                  </a:solidFill>
                  <a:latin typeface="Calibri" pitchFamily="34" charset="0"/>
                </a:rPr>
                <a:t>harmful drinking</a:t>
              </a:r>
            </a:p>
          </p:txBody>
        </p:sp>
        <p:sp>
          <p:nvSpPr>
            <p:cNvPr id="3080" name="Text Box 20"/>
            <p:cNvSpPr txBox="1">
              <a:spLocks noChangeArrowheads="1"/>
            </p:cNvSpPr>
            <p:nvPr/>
          </p:nvSpPr>
          <p:spPr bwMode="auto">
            <a:xfrm>
              <a:off x="4171792" y="5417292"/>
              <a:ext cx="4629308" cy="573933"/>
            </a:xfrm>
            <a:prstGeom prst="rect">
              <a:avLst/>
            </a:prstGeom>
            <a:grpFill/>
            <a:ln w="9525" algn="ctr">
              <a:noFill/>
              <a:miter lim="800000"/>
              <a:headEnd/>
              <a:tailEnd/>
            </a:ln>
          </p:spPr>
          <p:txBody>
            <a:bodyPr lIns="101872" tIns="50936" rIns="101872" bIns="50936" anchor="ctr" anchorCtr="1"/>
            <a:lstStyle/>
            <a:p>
              <a:pPr>
                <a:spcBef>
                  <a:spcPct val="50000"/>
                </a:spcBef>
              </a:pPr>
              <a:r>
                <a:rPr lang="en-US" sz="3100" b="1" dirty="0">
                  <a:solidFill>
                    <a:schemeClr val="bg1"/>
                  </a:solidFill>
                  <a:latin typeface="Calibri" pitchFamily="34" charset="0"/>
                </a:rPr>
                <a:t>dependence symptoms</a:t>
              </a:r>
            </a:p>
          </p:txBody>
        </p:sp>
      </p:grpSp>
      <p:sp>
        <p:nvSpPr>
          <p:cNvPr id="21512" name="Text Box 21"/>
          <p:cNvSpPr txBox="1">
            <a:spLocks noChangeArrowheads="1"/>
          </p:cNvSpPr>
          <p:nvPr/>
        </p:nvSpPr>
        <p:spPr bwMode="auto">
          <a:xfrm>
            <a:off x="3637550" y="6728443"/>
            <a:ext cx="4625815" cy="572135"/>
          </a:xfrm>
          <a:prstGeom prst="rect">
            <a:avLst/>
          </a:prstGeom>
          <a:solidFill>
            <a:srgbClr val="FF0000"/>
          </a:solidFill>
          <a:ln w="9525" algn="ctr">
            <a:noFill/>
            <a:miter lim="800000"/>
            <a:headEnd/>
            <a:tailEnd/>
          </a:ln>
        </p:spPr>
        <p:txBody>
          <a:bodyPr lIns="101872" tIns="50936" rIns="101872" bIns="50936" anchor="ctr" anchorCtr="1"/>
          <a:lstStyle/>
          <a:p>
            <a:pPr>
              <a:spcBef>
                <a:spcPct val="50000"/>
              </a:spcBef>
            </a:pPr>
            <a:r>
              <a:rPr lang="en-US" sz="3100" b="1" dirty="0">
                <a:solidFill>
                  <a:schemeClr val="bg1"/>
                </a:solidFill>
                <a:latin typeface="Calibri" pitchFamily="34" charset="0"/>
              </a:rPr>
              <a:t>dependence</a:t>
            </a:r>
          </a:p>
        </p:txBody>
      </p:sp>
      <p:cxnSp>
        <p:nvCxnSpPr>
          <p:cNvPr id="13" name="Straight Connector 12"/>
          <p:cNvCxnSpPr/>
          <p:nvPr/>
        </p:nvCxnSpPr>
        <p:spPr>
          <a:xfrm>
            <a:off x="-16325850" y="3600464"/>
            <a:ext cx="32651700" cy="178005"/>
          </a:xfrm>
          <a:prstGeom prst="line">
            <a:avLst/>
          </a:prstGeom>
          <a:ln w="57150">
            <a:solidFill>
              <a:srgbClr val="FEE31E"/>
            </a:solidFill>
            <a:prstDash val="solid"/>
          </a:ln>
          <a:effectLst>
            <a:outerShdw blurRad="50800" dist="38100" dir="2700000" algn="tl"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cxnSp>
        <p:nvCxnSpPr>
          <p:cNvPr id="16" name="Straight Connector 15"/>
          <p:cNvCxnSpPr/>
          <p:nvPr/>
        </p:nvCxnSpPr>
        <p:spPr>
          <a:xfrm>
            <a:off x="-16173450" y="6228126"/>
            <a:ext cx="32651700" cy="178005"/>
          </a:xfrm>
          <a:prstGeom prst="line">
            <a:avLst/>
          </a:prstGeom>
          <a:ln w="57150">
            <a:solidFill>
              <a:srgbClr val="FF0000"/>
            </a:solidFill>
            <a:prstDash val="solid"/>
          </a:ln>
          <a:effectLst>
            <a:outerShdw blurRad="50800" dist="38100" dir="2700000" algn="tl"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grpSp>
        <p:nvGrpSpPr>
          <p:cNvPr id="4" name="Group 17"/>
          <p:cNvGrpSpPr/>
          <p:nvPr/>
        </p:nvGrpSpPr>
        <p:grpSpPr>
          <a:xfrm>
            <a:off x="8298977" y="1822420"/>
            <a:ext cx="1582103" cy="5641829"/>
            <a:chOff x="8046721" y="797630"/>
            <a:chExt cx="1582103" cy="5641829"/>
          </a:xfrm>
        </p:grpSpPr>
        <p:sp>
          <p:nvSpPr>
            <p:cNvPr id="19" name="Rectangle 112"/>
            <p:cNvSpPr>
              <a:spLocks noChangeArrowheads="1"/>
            </p:cNvSpPr>
            <p:nvPr/>
          </p:nvSpPr>
          <p:spPr bwMode="auto">
            <a:xfrm>
              <a:off x="8057198" y="3439435"/>
              <a:ext cx="1561148" cy="933767"/>
            </a:xfrm>
            <a:prstGeom prst="rect">
              <a:avLst/>
            </a:prstGeom>
            <a:noFill/>
            <a:ln w="9525">
              <a:noFill/>
              <a:miter lim="800000"/>
              <a:headEnd/>
              <a:tailEnd/>
            </a:ln>
          </p:spPr>
          <p:txBody>
            <a:bodyPr lIns="101872" tIns="50936" rIns="101872" bIns="50936">
              <a:spAutoFit/>
            </a:bodyPr>
            <a:lstStyle/>
            <a:p>
              <a:pPr algn="r"/>
              <a:r>
                <a:rPr lang="en-US" sz="5400" b="1" dirty="0">
                  <a:solidFill>
                    <a:srgbClr val="FFE800"/>
                  </a:solidFill>
                  <a:latin typeface="Calibri" pitchFamily="34" charset="0"/>
                </a:rPr>
                <a:t>25%</a:t>
              </a:r>
              <a:endParaRPr lang="en-US" sz="5400" dirty="0">
                <a:solidFill>
                  <a:srgbClr val="FFE800"/>
                </a:solidFill>
              </a:endParaRPr>
            </a:p>
          </p:txBody>
        </p:sp>
        <p:sp>
          <p:nvSpPr>
            <p:cNvPr id="20" name="Rectangle 112"/>
            <p:cNvSpPr>
              <a:spLocks noChangeArrowheads="1"/>
            </p:cNvSpPr>
            <p:nvPr/>
          </p:nvSpPr>
          <p:spPr bwMode="auto">
            <a:xfrm>
              <a:off x="8067676" y="797630"/>
              <a:ext cx="1561148" cy="933767"/>
            </a:xfrm>
            <a:prstGeom prst="rect">
              <a:avLst/>
            </a:prstGeom>
            <a:noFill/>
            <a:ln w="9525">
              <a:noFill/>
              <a:miter lim="800000"/>
              <a:headEnd/>
              <a:tailEnd/>
            </a:ln>
          </p:spPr>
          <p:txBody>
            <a:bodyPr lIns="101872" tIns="50936" rIns="101872" bIns="50936">
              <a:spAutoFit/>
            </a:bodyPr>
            <a:lstStyle/>
            <a:p>
              <a:pPr algn="r"/>
              <a:r>
                <a:rPr lang="en-US" sz="5400" b="1" dirty="0">
                  <a:solidFill>
                    <a:srgbClr val="00FF00"/>
                  </a:solidFill>
                  <a:latin typeface="Calibri" pitchFamily="34" charset="0"/>
                </a:rPr>
                <a:t>71%</a:t>
              </a:r>
              <a:endParaRPr lang="en-US" sz="5400" dirty="0">
                <a:solidFill>
                  <a:srgbClr val="00FF00"/>
                </a:solidFill>
              </a:endParaRPr>
            </a:p>
          </p:txBody>
        </p:sp>
        <p:sp>
          <p:nvSpPr>
            <p:cNvPr id="21" name="Rectangle 112"/>
            <p:cNvSpPr>
              <a:spLocks noChangeArrowheads="1"/>
            </p:cNvSpPr>
            <p:nvPr/>
          </p:nvSpPr>
          <p:spPr bwMode="auto">
            <a:xfrm>
              <a:off x="8046721" y="5505692"/>
              <a:ext cx="1561148" cy="933767"/>
            </a:xfrm>
            <a:prstGeom prst="rect">
              <a:avLst/>
            </a:prstGeom>
            <a:noFill/>
            <a:ln w="9525">
              <a:noFill/>
              <a:miter lim="800000"/>
              <a:headEnd/>
              <a:tailEnd/>
            </a:ln>
          </p:spPr>
          <p:txBody>
            <a:bodyPr lIns="101872" tIns="50936" rIns="101872" bIns="50936">
              <a:spAutoFit/>
            </a:bodyPr>
            <a:lstStyle/>
            <a:p>
              <a:pPr algn="r"/>
              <a:r>
                <a:rPr lang="en-US" sz="5400" b="1" dirty="0">
                  <a:solidFill>
                    <a:srgbClr val="FF0000"/>
                  </a:solidFill>
                  <a:latin typeface="Calibri" pitchFamily="34" charset="0"/>
                </a:rPr>
                <a:t>4%</a:t>
              </a:r>
              <a:endParaRPr lang="en-US" sz="5400" dirty="0">
                <a:solidFill>
                  <a:srgbClr val="FF0000"/>
                </a:solidFill>
              </a:endParaRPr>
            </a:p>
          </p:txBody>
        </p:sp>
      </p:gr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ChangeArrowheads="1"/>
          </p:cNvSpPr>
          <p:nvPr/>
        </p:nvSpPr>
        <p:spPr bwMode="auto">
          <a:xfrm>
            <a:off x="1531462" y="0"/>
            <a:ext cx="6873240" cy="7772400"/>
          </a:xfrm>
          <a:prstGeom prst="rect">
            <a:avLst/>
          </a:prstGeom>
          <a:solidFill>
            <a:schemeClr val="tx1"/>
          </a:solidFill>
          <a:ln w="9525" algn="ctr">
            <a:noFill/>
            <a:miter lim="800000"/>
            <a:headEnd/>
            <a:tailEnd/>
          </a:ln>
        </p:spPr>
        <p:txBody>
          <a:bodyPr wrap="none" lIns="101872" tIns="50936" rIns="101872" bIns="50936" anchor="ctr"/>
          <a:lstStyle/>
          <a:p>
            <a:endParaRPr lang="en-US"/>
          </a:p>
        </p:txBody>
      </p:sp>
      <p:sp>
        <p:nvSpPr>
          <p:cNvPr id="25603" name="TextBox 2"/>
          <p:cNvSpPr txBox="1">
            <a:spLocks noChangeArrowheads="1"/>
          </p:cNvSpPr>
          <p:nvPr/>
        </p:nvSpPr>
        <p:spPr bwMode="auto">
          <a:xfrm>
            <a:off x="1005840" y="1943100"/>
            <a:ext cx="8046720" cy="802429"/>
          </a:xfrm>
          <a:prstGeom prst="rect">
            <a:avLst/>
          </a:prstGeom>
          <a:noFill/>
          <a:ln w="9525">
            <a:noFill/>
            <a:miter lim="800000"/>
            <a:headEnd/>
            <a:tailEnd/>
          </a:ln>
        </p:spPr>
        <p:txBody>
          <a:bodyPr lIns="101872" tIns="50936" rIns="101872" bIns="50936">
            <a:spAutoFit/>
          </a:bodyPr>
          <a:lstStyle/>
          <a:p>
            <a:r>
              <a:rPr lang="en-US" sz="4500" b="1" dirty="0">
                <a:solidFill>
                  <a:srgbClr val="000000"/>
                </a:solidFill>
              </a:rPr>
              <a:t>[What is the problem?]</a:t>
            </a:r>
          </a:p>
        </p:txBody>
      </p:sp>
      <p:pic>
        <p:nvPicPr>
          <p:cNvPr id="25604" name="Picture 2" descr="traffic_light_all.png"/>
          <p:cNvPicPr>
            <a:picLocks noChangeAspect="1"/>
          </p:cNvPicPr>
          <p:nvPr/>
        </p:nvPicPr>
        <p:blipFill>
          <a:blip r:embed="rId4" cstate="print"/>
          <a:srcRect/>
          <a:stretch>
            <a:fillRect/>
          </a:stretch>
        </p:blipFill>
        <p:spPr bwMode="auto">
          <a:xfrm>
            <a:off x="1749743" y="-12593"/>
            <a:ext cx="6558915" cy="7772401"/>
          </a:xfrm>
          <a:prstGeom prst="rect">
            <a:avLst/>
          </a:prstGeom>
          <a:noFill/>
          <a:ln w="9525">
            <a:noFill/>
            <a:miter lim="800000"/>
            <a:headEnd/>
            <a:tailEnd/>
          </a:ln>
        </p:spPr>
      </p:pic>
    </p:spTree>
    <p:custDataLst>
      <p:tags r:id="rId1"/>
    </p:custData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3"/>
          <p:cNvSpPr txBox="1">
            <a:spLocks noChangeArrowheads="1"/>
          </p:cNvSpPr>
          <p:nvPr/>
        </p:nvSpPr>
        <p:spPr bwMode="auto">
          <a:xfrm>
            <a:off x="484886" y="1575744"/>
            <a:ext cx="4625817" cy="572135"/>
          </a:xfrm>
          <a:prstGeom prst="rect">
            <a:avLst/>
          </a:prstGeom>
          <a:solidFill>
            <a:srgbClr val="00FF00"/>
          </a:solidFill>
          <a:ln w="9525" algn="ctr">
            <a:noFill/>
            <a:miter lim="800000"/>
            <a:headEnd/>
            <a:tailEnd/>
          </a:ln>
        </p:spPr>
        <p:txBody>
          <a:bodyPr lIns="101872" tIns="50936" rIns="101872" bIns="50936" anchor="ctr" anchorCtr="1"/>
          <a:lstStyle/>
          <a:p>
            <a:pPr>
              <a:spcBef>
                <a:spcPct val="50000"/>
              </a:spcBef>
            </a:pPr>
            <a:r>
              <a:rPr lang="en-US" sz="3100" b="1" dirty="0">
                <a:solidFill>
                  <a:schemeClr val="bg1"/>
                </a:solidFill>
                <a:latin typeface="Calibri" pitchFamily="34" charset="0"/>
              </a:rPr>
              <a:t>lifetime abstinence</a:t>
            </a:r>
          </a:p>
        </p:txBody>
      </p:sp>
      <p:sp>
        <p:nvSpPr>
          <p:cNvPr id="3075" name="Text Box 15"/>
          <p:cNvSpPr txBox="1">
            <a:spLocks noChangeArrowheads="1"/>
          </p:cNvSpPr>
          <p:nvPr/>
        </p:nvSpPr>
        <p:spPr bwMode="auto">
          <a:xfrm>
            <a:off x="1026223" y="2313403"/>
            <a:ext cx="4625817" cy="572135"/>
          </a:xfrm>
          <a:prstGeom prst="rect">
            <a:avLst/>
          </a:prstGeom>
          <a:solidFill>
            <a:srgbClr val="00FF00"/>
          </a:solidFill>
          <a:ln w="9525" algn="ctr">
            <a:noFill/>
            <a:miter lim="800000"/>
            <a:headEnd/>
            <a:tailEnd/>
          </a:ln>
        </p:spPr>
        <p:txBody>
          <a:bodyPr lIns="101872" tIns="50936" rIns="101872" bIns="50936" anchor="ctr" anchorCtr="1"/>
          <a:lstStyle/>
          <a:p>
            <a:pPr>
              <a:spcBef>
                <a:spcPct val="50000"/>
              </a:spcBef>
            </a:pPr>
            <a:r>
              <a:rPr lang="en-US" sz="3100" b="1" dirty="0">
                <a:solidFill>
                  <a:schemeClr val="bg1"/>
                </a:solidFill>
                <a:latin typeface="Calibri" pitchFamily="34" charset="0"/>
              </a:rPr>
              <a:t>current abstinence</a:t>
            </a:r>
          </a:p>
        </p:txBody>
      </p:sp>
      <p:sp>
        <p:nvSpPr>
          <p:cNvPr id="3076" name="Text Box 16"/>
          <p:cNvSpPr txBox="1">
            <a:spLocks noChangeArrowheads="1"/>
          </p:cNvSpPr>
          <p:nvPr/>
        </p:nvSpPr>
        <p:spPr bwMode="auto">
          <a:xfrm>
            <a:off x="1588516" y="3025873"/>
            <a:ext cx="4625817" cy="572135"/>
          </a:xfrm>
          <a:prstGeom prst="rect">
            <a:avLst/>
          </a:prstGeom>
          <a:solidFill>
            <a:srgbClr val="00FF00"/>
          </a:solidFill>
          <a:ln w="9525" algn="ctr">
            <a:noFill/>
            <a:miter lim="800000"/>
            <a:headEnd/>
            <a:tailEnd/>
          </a:ln>
        </p:spPr>
        <p:txBody>
          <a:bodyPr lIns="101872" tIns="50936" rIns="101872" bIns="50936" anchor="ctr" anchorCtr="1"/>
          <a:lstStyle/>
          <a:p>
            <a:pPr>
              <a:spcBef>
                <a:spcPct val="50000"/>
              </a:spcBef>
            </a:pPr>
            <a:r>
              <a:rPr lang="en-US" sz="3100" b="1" dirty="0">
                <a:solidFill>
                  <a:schemeClr val="bg1"/>
                </a:solidFill>
                <a:latin typeface="Calibri" pitchFamily="34" charset="0"/>
              </a:rPr>
              <a:t>low risk drinking</a:t>
            </a:r>
          </a:p>
        </p:txBody>
      </p:sp>
      <p:sp>
        <p:nvSpPr>
          <p:cNvPr id="3077" name="Text Box 17"/>
          <p:cNvSpPr txBox="1">
            <a:spLocks noChangeArrowheads="1"/>
          </p:cNvSpPr>
          <p:nvPr/>
        </p:nvSpPr>
        <p:spPr bwMode="auto">
          <a:xfrm>
            <a:off x="3320503" y="4735441"/>
            <a:ext cx="4625815" cy="572135"/>
          </a:xfrm>
          <a:prstGeom prst="rect">
            <a:avLst/>
          </a:prstGeom>
          <a:solidFill>
            <a:srgbClr val="FFFF00"/>
          </a:solidFill>
          <a:ln w="9525" algn="ctr">
            <a:noFill/>
            <a:miter lim="800000"/>
            <a:headEnd/>
            <a:tailEnd/>
          </a:ln>
        </p:spPr>
        <p:txBody>
          <a:bodyPr lIns="101872" tIns="50936" rIns="101872" bIns="50936" anchor="ctr" anchorCtr="1"/>
          <a:lstStyle/>
          <a:p>
            <a:pPr>
              <a:spcBef>
                <a:spcPct val="50000"/>
              </a:spcBef>
            </a:pPr>
            <a:r>
              <a:rPr lang="en-US" sz="3100" b="1" dirty="0">
                <a:solidFill>
                  <a:schemeClr val="bg1"/>
                </a:solidFill>
                <a:latin typeface="Calibri" pitchFamily="34" charset="0"/>
              </a:rPr>
              <a:t>hazardous drinking</a:t>
            </a:r>
          </a:p>
        </p:txBody>
      </p:sp>
      <p:sp>
        <p:nvSpPr>
          <p:cNvPr id="3079" name="Text Box 19"/>
          <p:cNvSpPr txBox="1">
            <a:spLocks noChangeArrowheads="1"/>
          </p:cNvSpPr>
          <p:nvPr/>
        </p:nvSpPr>
        <p:spPr bwMode="auto">
          <a:xfrm>
            <a:off x="3926450" y="5402933"/>
            <a:ext cx="4625817" cy="572135"/>
          </a:xfrm>
          <a:prstGeom prst="rect">
            <a:avLst/>
          </a:prstGeom>
          <a:solidFill>
            <a:srgbClr val="FFFF00"/>
          </a:solidFill>
          <a:ln w="9525" algn="ctr">
            <a:noFill/>
            <a:miter lim="800000"/>
            <a:headEnd/>
            <a:tailEnd/>
          </a:ln>
        </p:spPr>
        <p:txBody>
          <a:bodyPr lIns="101872" tIns="50936" rIns="101872" bIns="50936" anchor="ctr" anchorCtr="1"/>
          <a:lstStyle/>
          <a:p>
            <a:pPr>
              <a:spcBef>
                <a:spcPct val="50000"/>
              </a:spcBef>
            </a:pPr>
            <a:r>
              <a:rPr lang="en-US" sz="3100" b="1" dirty="0">
                <a:solidFill>
                  <a:schemeClr val="bg1"/>
                </a:solidFill>
                <a:latin typeface="Calibri" pitchFamily="34" charset="0"/>
              </a:rPr>
              <a:t>harmful drinking</a:t>
            </a:r>
          </a:p>
        </p:txBody>
      </p:sp>
      <p:sp>
        <p:nvSpPr>
          <p:cNvPr id="3080" name="Text Box 20"/>
          <p:cNvSpPr txBox="1">
            <a:spLocks noChangeArrowheads="1"/>
          </p:cNvSpPr>
          <p:nvPr/>
        </p:nvSpPr>
        <p:spPr bwMode="auto">
          <a:xfrm>
            <a:off x="4480012" y="6126198"/>
            <a:ext cx="4629308" cy="573933"/>
          </a:xfrm>
          <a:prstGeom prst="rect">
            <a:avLst/>
          </a:prstGeom>
          <a:solidFill>
            <a:srgbClr val="FFFF00"/>
          </a:solidFill>
          <a:ln w="9525" algn="ctr">
            <a:noFill/>
            <a:miter lim="800000"/>
            <a:headEnd/>
            <a:tailEnd/>
          </a:ln>
        </p:spPr>
        <p:txBody>
          <a:bodyPr lIns="101872" tIns="50936" rIns="101872" bIns="50936" anchor="ctr" anchorCtr="1"/>
          <a:lstStyle/>
          <a:p>
            <a:pPr>
              <a:spcBef>
                <a:spcPct val="50000"/>
              </a:spcBef>
            </a:pPr>
            <a:r>
              <a:rPr lang="en-US" sz="3100" b="1" dirty="0">
                <a:solidFill>
                  <a:schemeClr val="bg1"/>
                </a:solidFill>
                <a:latin typeface="Calibri" pitchFamily="34" charset="0"/>
              </a:rPr>
              <a:t>dependence symptoms</a:t>
            </a:r>
          </a:p>
        </p:txBody>
      </p:sp>
      <p:sp>
        <p:nvSpPr>
          <p:cNvPr id="21512" name="Text Box 21"/>
          <p:cNvSpPr txBox="1">
            <a:spLocks noChangeArrowheads="1"/>
          </p:cNvSpPr>
          <p:nvPr/>
        </p:nvSpPr>
        <p:spPr bwMode="auto">
          <a:xfrm>
            <a:off x="5017858" y="6822475"/>
            <a:ext cx="4625815" cy="572135"/>
          </a:xfrm>
          <a:prstGeom prst="rect">
            <a:avLst/>
          </a:prstGeom>
          <a:solidFill>
            <a:srgbClr val="FF0000"/>
          </a:solidFill>
          <a:ln w="9525" algn="ctr">
            <a:noFill/>
            <a:miter lim="800000"/>
            <a:headEnd/>
            <a:tailEnd/>
          </a:ln>
        </p:spPr>
        <p:txBody>
          <a:bodyPr lIns="101872" tIns="50936" rIns="101872" bIns="50936" anchor="ctr" anchorCtr="1"/>
          <a:lstStyle/>
          <a:p>
            <a:pPr>
              <a:spcBef>
                <a:spcPct val="50000"/>
              </a:spcBef>
            </a:pPr>
            <a:r>
              <a:rPr lang="en-US" sz="3100" b="1" dirty="0">
                <a:solidFill>
                  <a:schemeClr val="bg1"/>
                </a:solidFill>
                <a:latin typeface="Calibri" pitchFamily="34" charset="0"/>
              </a:rPr>
              <a:t>dependence</a:t>
            </a:r>
          </a:p>
        </p:txBody>
      </p:sp>
      <p:sp>
        <p:nvSpPr>
          <p:cNvPr id="21513" name="TextBox 91"/>
          <p:cNvSpPr txBox="1">
            <a:spLocks noChangeArrowheads="1"/>
          </p:cNvSpPr>
          <p:nvPr/>
        </p:nvSpPr>
        <p:spPr bwMode="auto">
          <a:xfrm>
            <a:off x="242730" y="181716"/>
            <a:ext cx="6177433" cy="933864"/>
          </a:xfrm>
          <a:prstGeom prst="rect">
            <a:avLst/>
          </a:prstGeom>
          <a:noFill/>
          <a:ln w="9525">
            <a:noFill/>
            <a:miter lim="800000"/>
            <a:headEnd/>
            <a:tailEnd/>
          </a:ln>
        </p:spPr>
        <p:txBody>
          <a:bodyPr wrap="none" lIns="101872" tIns="50936" rIns="101872" bIns="50936">
            <a:spAutoFit/>
          </a:bodyPr>
          <a:lstStyle/>
          <a:p>
            <a:pPr algn="l"/>
            <a:r>
              <a:rPr lang="en-US" sz="5400" b="1" dirty="0" smtClean="0">
                <a:latin typeface="Calibri" pitchFamily="34" charset="0"/>
              </a:rPr>
              <a:t>Screening Threshold</a:t>
            </a:r>
            <a:endParaRPr lang="en-US" sz="5400" b="1" dirty="0">
              <a:latin typeface="Calibri" pitchFamily="34" charset="0"/>
            </a:endParaRPr>
          </a:p>
        </p:txBody>
      </p:sp>
      <p:cxnSp>
        <p:nvCxnSpPr>
          <p:cNvPr id="14" name="Straight Connector 13"/>
          <p:cNvCxnSpPr/>
          <p:nvPr/>
        </p:nvCxnSpPr>
        <p:spPr>
          <a:xfrm>
            <a:off x="-16268700" y="4089195"/>
            <a:ext cx="32651700" cy="178005"/>
          </a:xfrm>
          <a:prstGeom prst="line">
            <a:avLst/>
          </a:prstGeom>
          <a:ln w="190500">
            <a:solidFill>
              <a:srgbClr val="FEE31E"/>
            </a:solidFill>
            <a:prstDash val="dash"/>
          </a:ln>
          <a:effectLst>
            <a:outerShdw blurRad="50800" dist="38100" dir="2700000" algn="tl"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0" fill="hold"/>
                                        <p:tgtEl>
                                          <p:spTgt spid="14"/>
                                        </p:tgtEl>
                                        <p:attrNameLst>
                                          <p:attrName>ppt_x</p:attrName>
                                        </p:attrNameLst>
                                      </p:cBhvr>
                                      <p:tavLst>
                                        <p:tav tm="0">
                                          <p:val>
                                            <p:strVal val="0-#ppt_w/2"/>
                                          </p:val>
                                        </p:tav>
                                        <p:tav tm="100000">
                                          <p:val>
                                            <p:strVal val="#ppt_x"/>
                                          </p:val>
                                        </p:tav>
                                      </p:tavLst>
                                    </p:anim>
                                    <p:anim calcmode="lin" valueType="num">
                                      <p:cBhvr additive="base">
                                        <p:cTn id="8" dur="5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91"/>
          <p:cNvSpPr txBox="1">
            <a:spLocks noChangeArrowheads="1"/>
          </p:cNvSpPr>
          <p:nvPr/>
        </p:nvSpPr>
        <p:spPr bwMode="auto">
          <a:xfrm>
            <a:off x="3050740" y="0"/>
            <a:ext cx="7007660" cy="933864"/>
          </a:xfrm>
          <a:prstGeom prst="rect">
            <a:avLst/>
          </a:prstGeom>
          <a:noFill/>
          <a:ln w="9525">
            <a:noFill/>
            <a:miter lim="800000"/>
            <a:headEnd/>
            <a:tailEnd/>
          </a:ln>
        </p:spPr>
        <p:txBody>
          <a:bodyPr wrap="none" lIns="101872" tIns="50936" rIns="101872" bIns="50936">
            <a:spAutoFit/>
          </a:bodyPr>
          <a:lstStyle/>
          <a:p>
            <a:pPr algn="l"/>
            <a:r>
              <a:rPr lang="en-US" sz="5400" b="1" dirty="0">
                <a:latin typeface="Calibri" pitchFamily="34" charset="0"/>
              </a:rPr>
              <a:t>U.S. Dietary </a:t>
            </a:r>
            <a:r>
              <a:rPr lang="en-US" sz="5400" b="1" dirty="0" smtClean="0">
                <a:latin typeface="Calibri" pitchFamily="34" charset="0"/>
              </a:rPr>
              <a:t>Guidelines</a:t>
            </a:r>
            <a:endParaRPr lang="en-US" sz="5400" b="1" dirty="0">
              <a:latin typeface="Calibri" pitchFamily="34" charset="0"/>
            </a:endParaRPr>
          </a:p>
        </p:txBody>
      </p:sp>
      <p:sp>
        <p:nvSpPr>
          <p:cNvPr id="22531" name="Text Box 5"/>
          <p:cNvSpPr txBox="1">
            <a:spLocks noChangeArrowheads="1"/>
          </p:cNvSpPr>
          <p:nvPr/>
        </p:nvSpPr>
        <p:spPr bwMode="auto">
          <a:xfrm>
            <a:off x="1266281" y="3826892"/>
            <a:ext cx="8081645" cy="391720"/>
          </a:xfrm>
          <a:prstGeom prst="rect">
            <a:avLst/>
          </a:prstGeom>
          <a:noFill/>
          <a:ln w="9525" algn="ctr">
            <a:noFill/>
            <a:miter lim="800000"/>
            <a:headEnd/>
            <a:tailEnd/>
          </a:ln>
        </p:spPr>
        <p:txBody>
          <a:bodyPr lIns="101872" tIns="50936" rIns="101872" bIns="50936">
            <a:spAutoFit/>
          </a:bodyPr>
          <a:lstStyle/>
          <a:p>
            <a:pPr>
              <a:spcBef>
                <a:spcPct val="50000"/>
              </a:spcBef>
            </a:pPr>
            <a:endParaRPr lang="en-US"/>
          </a:p>
        </p:txBody>
      </p:sp>
      <p:sp>
        <p:nvSpPr>
          <p:cNvPr id="5" name="TextBox 4"/>
          <p:cNvSpPr txBox="1"/>
          <p:nvPr/>
        </p:nvSpPr>
        <p:spPr>
          <a:xfrm>
            <a:off x="-4299948" y="-500888"/>
            <a:ext cx="4137516" cy="1518639"/>
          </a:xfrm>
          <a:prstGeom prst="rect">
            <a:avLst/>
          </a:prstGeom>
          <a:noFill/>
        </p:spPr>
        <p:txBody>
          <a:bodyPr wrap="none" lIns="101872" tIns="50936" rIns="101872" bIns="50936" rtlCol="0">
            <a:spAutoFit/>
          </a:bodyPr>
          <a:lstStyle/>
          <a:p>
            <a:r>
              <a:rPr lang="en-US" sz="2300" b="1" dirty="0" smtClean="0">
                <a:solidFill>
                  <a:schemeClr val="bg2"/>
                </a:solidFill>
                <a:latin typeface="Calibri" pitchFamily="34" charset="0"/>
              </a:rPr>
              <a:t>“Those who choose </a:t>
            </a:r>
            <a:br>
              <a:rPr lang="en-US" sz="2300" b="1" dirty="0" smtClean="0">
                <a:solidFill>
                  <a:schemeClr val="bg2"/>
                </a:solidFill>
                <a:latin typeface="Calibri" pitchFamily="34" charset="0"/>
              </a:rPr>
            </a:br>
            <a:r>
              <a:rPr lang="en-US" sz="2300" b="1" dirty="0" smtClean="0">
                <a:solidFill>
                  <a:schemeClr val="bg2"/>
                </a:solidFill>
                <a:latin typeface="Calibri" pitchFamily="34" charset="0"/>
              </a:rPr>
              <a:t>to drink alcoholic beverages </a:t>
            </a:r>
            <a:br>
              <a:rPr lang="en-US" sz="2300" b="1" dirty="0" smtClean="0">
                <a:solidFill>
                  <a:schemeClr val="bg2"/>
                </a:solidFill>
                <a:latin typeface="Calibri" pitchFamily="34" charset="0"/>
              </a:rPr>
            </a:br>
            <a:r>
              <a:rPr lang="en-US" sz="2300" b="1" dirty="0" smtClean="0">
                <a:solidFill>
                  <a:schemeClr val="bg2"/>
                </a:solidFill>
                <a:latin typeface="Calibri" pitchFamily="34" charset="0"/>
              </a:rPr>
              <a:t>should do so </a:t>
            </a:r>
            <a:br>
              <a:rPr lang="en-US" sz="2300" b="1" dirty="0" smtClean="0">
                <a:solidFill>
                  <a:schemeClr val="bg2"/>
                </a:solidFill>
                <a:latin typeface="Calibri" pitchFamily="34" charset="0"/>
              </a:rPr>
            </a:br>
            <a:r>
              <a:rPr lang="en-US" sz="2300" b="1" dirty="0" smtClean="0">
                <a:solidFill>
                  <a:schemeClr val="bg2"/>
                </a:solidFill>
                <a:latin typeface="Calibri" pitchFamily="34" charset="0"/>
              </a:rPr>
              <a:t>sensibly and in moderation . . .” </a:t>
            </a:r>
          </a:p>
        </p:txBody>
      </p:sp>
      <p:sp>
        <p:nvSpPr>
          <p:cNvPr id="6" name="TextBox 5"/>
          <p:cNvSpPr txBox="1"/>
          <p:nvPr/>
        </p:nvSpPr>
        <p:spPr>
          <a:xfrm>
            <a:off x="343395" y="4502534"/>
            <a:ext cx="9212110" cy="1333973"/>
          </a:xfrm>
          <a:prstGeom prst="rect">
            <a:avLst/>
          </a:prstGeom>
          <a:noFill/>
        </p:spPr>
        <p:txBody>
          <a:bodyPr wrap="none" lIns="101872" tIns="50936" rIns="101872" bIns="50936" rtlCol="0">
            <a:spAutoFit/>
          </a:bodyPr>
          <a:lstStyle/>
          <a:p>
            <a:r>
              <a:rPr lang="en-US" sz="8000" b="1" dirty="0" smtClean="0">
                <a:solidFill>
                  <a:srgbClr val="FF3399"/>
                </a:solidFill>
                <a:latin typeface="Calibri" pitchFamily="34" charset="0"/>
              </a:rPr>
              <a:t>Women:   </a:t>
            </a:r>
            <a:r>
              <a:rPr lang="en-US" sz="8000" b="1" dirty="0" smtClean="0">
                <a:solidFill>
                  <a:srgbClr val="00FF00"/>
                </a:solidFill>
                <a:latin typeface="Calibri" pitchFamily="34" charset="0"/>
              </a:rPr>
              <a:t>≤ 1 per day</a:t>
            </a:r>
            <a:endParaRPr lang="en-US" sz="9600" b="1" dirty="0" smtClean="0">
              <a:solidFill>
                <a:srgbClr val="00FF00"/>
              </a:solidFill>
              <a:latin typeface="Calibri" pitchFamily="34" charset="0"/>
            </a:endParaRPr>
          </a:p>
        </p:txBody>
      </p:sp>
      <p:sp>
        <p:nvSpPr>
          <p:cNvPr id="7" name="TextBox 6"/>
          <p:cNvSpPr txBox="1"/>
          <p:nvPr/>
        </p:nvSpPr>
        <p:spPr>
          <a:xfrm>
            <a:off x="1128127" y="2432775"/>
            <a:ext cx="8296796" cy="1333973"/>
          </a:xfrm>
          <a:prstGeom prst="rect">
            <a:avLst/>
          </a:prstGeom>
          <a:noFill/>
        </p:spPr>
        <p:txBody>
          <a:bodyPr wrap="none" lIns="101872" tIns="50936" rIns="101872" bIns="50936" rtlCol="0">
            <a:spAutoFit/>
          </a:bodyPr>
          <a:lstStyle/>
          <a:p>
            <a:r>
              <a:rPr lang="en-US" sz="8000" b="1" dirty="0" smtClean="0">
                <a:solidFill>
                  <a:srgbClr val="00CCFF"/>
                </a:solidFill>
                <a:latin typeface="Calibri" pitchFamily="34" charset="0"/>
              </a:rPr>
              <a:t>Men:     </a:t>
            </a:r>
            <a:r>
              <a:rPr lang="en-US" sz="8000" b="1" dirty="0" smtClean="0">
                <a:solidFill>
                  <a:srgbClr val="00FF00"/>
                </a:solidFill>
                <a:latin typeface="Calibri" pitchFamily="34" charset="0"/>
              </a:rPr>
              <a:t>≤ 2 per day</a:t>
            </a:r>
            <a:endParaRPr lang="en-US" sz="8000" b="1" dirty="0" smtClean="0">
              <a:solidFill>
                <a:srgbClr val="00CCFF"/>
              </a:solidFill>
              <a:latin typeface="Calibri" pitchFamily="34" charset="0"/>
            </a:endParaRP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61005" y="224537"/>
            <a:ext cx="8371871" cy="941796"/>
          </a:xfrm>
          <a:prstGeom prst="rect">
            <a:avLst/>
          </a:prstGeom>
          <a:noFill/>
          <a:ln w="9525" algn="ctr">
            <a:noFill/>
            <a:miter lim="800000"/>
            <a:headEnd/>
            <a:tailEnd/>
          </a:ln>
        </p:spPr>
        <p:txBody>
          <a:bodyPr wrap="square" lIns="101872" tIns="50936" rIns="101872" bIns="50936">
            <a:spAutoFit/>
          </a:bodyPr>
          <a:lstStyle/>
          <a:p>
            <a:pPr algn="l">
              <a:spcBef>
                <a:spcPct val="50000"/>
              </a:spcBef>
            </a:pPr>
            <a:r>
              <a:rPr lang="en-US" sz="5400" b="1" dirty="0">
                <a:solidFill>
                  <a:srgbClr val="00CCFF"/>
                </a:solidFill>
                <a:latin typeface="Calibri" pitchFamily="34" charset="0"/>
              </a:rPr>
              <a:t>Healthy Men </a:t>
            </a:r>
            <a:r>
              <a:rPr lang="en-US" sz="5400" b="1" dirty="0" smtClean="0">
                <a:solidFill>
                  <a:srgbClr val="00CCFF"/>
                </a:solidFill>
                <a:latin typeface="Calibri" pitchFamily="34" charset="0"/>
              </a:rPr>
              <a:t> ≤ 64</a:t>
            </a:r>
            <a:endParaRPr lang="en-US" sz="5400" b="1" dirty="0">
              <a:solidFill>
                <a:srgbClr val="00CCFF"/>
              </a:solidFill>
              <a:latin typeface="Calibri" pitchFamily="34" charset="0"/>
            </a:endParaRPr>
          </a:p>
        </p:txBody>
      </p:sp>
      <p:sp>
        <p:nvSpPr>
          <p:cNvPr id="6" name="TextBox 5"/>
          <p:cNvSpPr txBox="1"/>
          <p:nvPr/>
        </p:nvSpPr>
        <p:spPr>
          <a:xfrm>
            <a:off x="0" y="4308637"/>
            <a:ext cx="11151055" cy="1487861"/>
          </a:xfrm>
          <a:prstGeom prst="rect">
            <a:avLst/>
          </a:prstGeom>
          <a:noFill/>
        </p:spPr>
        <p:txBody>
          <a:bodyPr wrap="square" lIns="101872" tIns="50936" rIns="101872" bIns="50936" rtlCol="0">
            <a:spAutoFit/>
          </a:bodyPr>
          <a:lstStyle/>
          <a:p>
            <a:pPr algn="l"/>
            <a:r>
              <a:rPr lang="en-US" sz="7200" b="1" dirty="0" smtClean="0">
                <a:latin typeface="Calibri" pitchFamily="34" charset="0"/>
              </a:rPr>
              <a:t>  Weekly		</a:t>
            </a:r>
            <a:r>
              <a:rPr lang="en-US" sz="4800" b="1" dirty="0" smtClean="0">
                <a:solidFill>
                  <a:srgbClr val="00FF00"/>
                </a:solidFill>
                <a:latin typeface="Calibri" pitchFamily="34" charset="0"/>
              </a:rPr>
              <a:t>up to</a:t>
            </a:r>
            <a:r>
              <a:rPr lang="en-US" sz="6000" b="1" dirty="0" smtClean="0">
                <a:solidFill>
                  <a:srgbClr val="00FF00"/>
                </a:solidFill>
                <a:latin typeface="Calibri" pitchFamily="34" charset="0"/>
              </a:rPr>
              <a:t> </a:t>
            </a:r>
            <a:r>
              <a:rPr lang="en-US" sz="7200" b="1" dirty="0" smtClean="0">
                <a:solidFill>
                  <a:srgbClr val="00FF00"/>
                </a:solidFill>
                <a:latin typeface="Calibri" pitchFamily="34" charset="0"/>
              </a:rPr>
              <a:t>14 drinks</a:t>
            </a:r>
          </a:p>
          <a:p>
            <a:pPr algn="l"/>
            <a:endParaRPr lang="en-US" b="1" dirty="0" smtClean="0">
              <a:latin typeface="Calibri" pitchFamily="34" charset="0"/>
            </a:endParaRPr>
          </a:p>
        </p:txBody>
      </p:sp>
      <p:sp>
        <p:nvSpPr>
          <p:cNvPr id="7" name="TextBox 6"/>
          <p:cNvSpPr txBox="1"/>
          <p:nvPr/>
        </p:nvSpPr>
        <p:spPr>
          <a:xfrm>
            <a:off x="-6640" y="2863340"/>
            <a:ext cx="10186380" cy="1241640"/>
          </a:xfrm>
          <a:prstGeom prst="rect">
            <a:avLst/>
          </a:prstGeom>
          <a:noFill/>
        </p:spPr>
        <p:txBody>
          <a:bodyPr wrap="square" lIns="101872" tIns="50936" rIns="101872" bIns="50936" rtlCol="0">
            <a:spAutoFit/>
          </a:bodyPr>
          <a:lstStyle/>
          <a:p>
            <a:pPr algn="l"/>
            <a:r>
              <a:rPr lang="en-US" sz="7200" b="1" dirty="0" smtClean="0">
                <a:latin typeface="Calibri" pitchFamily="34" charset="0"/>
              </a:rPr>
              <a:t>  Daily			</a:t>
            </a:r>
            <a:r>
              <a:rPr lang="en-US" sz="4800" b="1" dirty="0" smtClean="0">
                <a:solidFill>
                  <a:srgbClr val="00FF00"/>
                </a:solidFill>
                <a:latin typeface="Calibri" pitchFamily="34" charset="0"/>
              </a:rPr>
              <a:t>up to</a:t>
            </a:r>
            <a:r>
              <a:rPr lang="en-US" sz="7400" b="1" dirty="0" smtClean="0">
                <a:solidFill>
                  <a:srgbClr val="00FF00"/>
                </a:solidFill>
                <a:latin typeface="Calibri" pitchFamily="34" charset="0"/>
              </a:rPr>
              <a:t> </a:t>
            </a:r>
            <a:r>
              <a:rPr lang="en-US" sz="7200" b="1" dirty="0" smtClean="0">
                <a:solidFill>
                  <a:srgbClr val="00FF00"/>
                </a:solidFill>
                <a:latin typeface="Calibri" pitchFamily="34" charset="0"/>
              </a:rPr>
              <a:t>4 drinks</a:t>
            </a:r>
            <a:endParaRPr lang="en-US" sz="12800" b="1" dirty="0" smtClean="0">
              <a:solidFill>
                <a:srgbClr val="00FF00"/>
              </a:solidFill>
              <a:latin typeface="Calibri" pitchFamily="34" charset="0"/>
            </a:endParaRP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161005" y="224537"/>
            <a:ext cx="8371871" cy="941796"/>
          </a:xfrm>
          <a:prstGeom prst="rect">
            <a:avLst/>
          </a:prstGeom>
          <a:noFill/>
          <a:ln w="9525" algn="ctr">
            <a:noFill/>
            <a:miter lim="800000"/>
            <a:headEnd/>
            <a:tailEnd/>
          </a:ln>
        </p:spPr>
        <p:txBody>
          <a:bodyPr wrap="square" lIns="101872" tIns="50936" rIns="101872" bIns="50936">
            <a:spAutoFit/>
          </a:bodyPr>
          <a:lstStyle/>
          <a:p>
            <a:pPr algn="l">
              <a:spcBef>
                <a:spcPct val="50000"/>
              </a:spcBef>
            </a:pPr>
            <a:r>
              <a:rPr lang="en-US" sz="5400" b="1" dirty="0">
                <a:solidFill>
                  <a:srgbClr val="00CCFF"/>
                </a:solidFill>
                <a:latin typeface="Calibri" pitchFamily="34" charset="0"/>
              </a:rPr>
              <a:t>Healthy Men </a:t>
            </a:r>
            <a:r>
              <a:rPr lang="en-US" sz="5400" b="1" dirty="0" smtClean="0">
                <a:solidFill>
                  <a:srgbClr val="00CCFF"/>
                </a:solidFill>
                <a:latin typeface="Calibri" pitchFamily="34" charset="0"/>
              </a:rPr>
              <a:t> ≤ 64</a:t>
            </a:r>
            <a:endParaRPr lang="en-US" sz="5400" b="1" dirty="0">
              <a:solidFill>
                <a:srgbClr val="00CCFF"/>
              </a:solidFill>
              <a:latin typeface="Calibri" pitchFamily="34" charset="0"/>
            </a:endParaRPr>
          </a:p>
        </p:txBody>
      </p:sp>
      <p:grpSp>
        <p:nvGrpSpPr>
          <p:cNvPr id="5" name="Group 4"/>
          <p:cNvGrpSpPr/>
          <p:nvPr/>
        </p:nvGrpSpPr>
        <p:grpSpPr>
          <a:xfrm>
            <a:off x="1380768" y="1901614"/>
            <a:ext cx="11157695" cy="2471494"/>
            <a:chOff x="-6640" y="2863340"/>
            <a:chExt cx="11157695" cy="2471494"/>
          </a:xfrm>
        </p:grpSpPr>
        <p:sp>
          <p:nvSpPr>
            <p:cNvPr id="6" name="TextBox 5"/>
            <p:cNvSpPr txBox="1"/>
            <p:nvPr/>
          </p:nvSpPr>
          <p:spPr>
            <a:xfrm>
              <a:off x="0" y="4308637"/>
              <a:ext cx="11151055" cy="1026197"/>
            </a:xfrm>
            <a:prstGeom prst="rect">
              <a:avLst/>
            </a:prstGeom>
            <a:noFill/>
          </p:spPr>
          <p:txBody>
            <a:bodyPr wrap="square" lIns="101872" tIns="50936" rIns="101872" bIns="50936" rtlCol="0">
              <a:spAutoFit/>
            </a:bodyPr>
            <a:lstStyle/>
            <a:p>
              <a:pPr algn="l"/>
              <a:r>
                <a:rPr lang="en-US" sz="4800" b="1" dirty="0" smtClean="0">
                  <a:latin typeface="Calibri" pitchFamily="34" charset="0"/>
                </a:rPr>
                <a:t>  </a:t>
              </a:r>
              <a:r>
                <a:rPr lang="en-US" sz="4800" b="1" dirty="0" smtClean="0">
                  <a:solidFill>
                    <a:schemeClr val="bg1">
                      <a:lumMod val="65000"/>
                      <a:lumOff val="35000"/>
                    </a:schemeClr>
                  </a:solidFill>
                  <a:latin typeface="Calibri" pitchFamily="34" charset="0"/>
                </a:rPr>
                <a:t>Weekly</a:t>
              </a:r>
              <a:r>
                <a:rPr lang="en-US" sz="4800" b="1" dirty="0" smtClean="0">
                  <a:latin typeface="Calibri" pitchFamily="34" charset="0"/>
                </a:rPr>
                <a:t>		</a:t>
              </a:r>
              <a:r>
                <a:rPr lang="en-US" sz="3200" b="1" dirty="0" smtClean="0">
                  <a:solidFill>
                    <a:srgbClr val="00B800"/>
                  </a:solidFill>
                  <a:latin typeface="Calibri" pitchFamily="34" charset="0"/>
                </a:rPr>
                <a:t>up to</a:t>
              </a:r>
              <a:r>
                <a:rPr lang="en-US" sz="4000" b="1" dirty="0" smtClean="0">
                  <a:solidFill>
                    <a:srgbClr val="00B800"/>
                  </a:solidFill>
                  <a:latin typeface="Calibri" pitchFamily="34" charset="0"/>
                </a:rPr>
                <a:t> </a:t>
              </a:r>
              <a:r>
                <a:rPr lang="en-US" sz="4800" b="1" dirty="0" smtClean="0">
                  <a:solidFill>
                    <a:srgbClr val="00B800"/>
                  </a:solidFill>
                  <a:latin typeface="Calibri" pitchFamily="34" charset="0"/>
                </a:rPr>
                <a:t>14 drinks</a:t>
              </a:r>
            </a:p>
            <a:p>
              <a:pPr algn="l"/>
              <a:endParaRPr lang="en-US" sz="1100" b="1" dirty="0" smtClean="0">
                <a:latin typeface="Calibri" pitchFamily="34" charset="0"/>
              </a:endParaRPr>
            </a:p>
          </p:txBody>
        </p:sp>
        <p:sp>
          <p:nvSpPr>
            <p:cNvPr id="7" name="TextBox 6"/>
            <p:cNvSpPr txBox="1"/>
            <p:nvPr/>
          </p:nvSpPr>
          <p:spPr>
            <a:xfrm>
              <a:off x="-6640" y="2863340"/>
              <a:ext cx="10186380" cy="933864"/>
            </a:xfrm>
            <a:prstGeom prst="rect">
              <a:avLst/>
            </a:prstGeom>
            <a:noFill/>
          </p:spPr>
          <p:txBody>
            <a:bodyPr wrap="square" lIns="101872" tIns="50936" rIns="101872" bIns="50936" rtlCol="0">
              <a:spAutoFit/>
            </a:bodyPr>
            <a:lstStyle/>
            <a:p>
              <a:pPr algn="l"/>
              <a:r>
                <a:rPr lang="en-US" sz="4800" b="1" dirty="0" smtClean="0">
                  <a:latin typeface="Calibri" pitchFamily="34" charset="0"/>
                </a:rPr>
                <a:t>  </a:t>
              </a:r>
              <a:r>
                <a:rPr lang="en-US" sz="4800" b="1" dirty="0" smtClean="0">
                  <a:solidFill>
                    <a:schemeClr val="bg1">
                      <a:lumMod val="65000"/>
                      <a:lumOff val="35000"/>
                    </a:schemeClr>
                  </a:solidFill>
                  <a:latin typeface="Calibri" pitchFamily="34" charset="0"/>
                </a:rPr>
                <a:t>Daily</a:t>
              </a:r>
              <a:r>
                <a:rPr lang="en-US" sz="4800" b="1" dirty="0" smtClean="0">
                  <a:latin typeface="Calibri" pitchFamily="34" charset="0"/>
                </a:rPr>
                <a:t>			</a:t>
              </a:r>
              <a:r>
                <a:rPr lang="en-US" sz="3200" b="1" dirty="0" smtClean="0">
                  <a:solidFill>
                    <a:srgbClr val="00B800"/>
                  </a:solidFill>
                  <a:latin typeface="Calibri" pitchFamily="34" charset="0"/>
                </a:rPr>
                <a:t>up to</a:t>
              </a:r>
              <a:r>
                <a:rPr lang="en-US" sz="5400" b="1" dirty="0" smtClean="0">
                  <a:solidFill>
                    <a:srgbClr val="00B800"/>
                  </a:solidFill>
                  <a:latin typeface="Calibri" pitchFamily="34" charset="0"/>
                </a:rPr>
                <a:t> </a:t>
              </a:r>
              <a:r>
                <a:rPr lang="en-US" sz="4800" b="1" dirty="0" smtClean="0">
                  <a:solidFill>
                    <a:srgbClr val="00B800"/>
                  </a:solidFill>
                  <a:latin typeface="Calibri" pitchFamily="34" charset="0"/>
                </a:rPr>
                <a:t>4 drinks</a:t>
              </a:r>
              <a:endParaRPr lang="en-US" sz="8000" b="1" dirty="0" smtClean="0">
                <a:solidFill>
                  <a:srgbClr val="00B800"/>
                </a:solidFill>
                <a:latin typeface="Calibri" pitchFamily="34" charset="0"/>
              </a:endParaRPr>
            </a:p>
          </p:txBody>
        </p:sp>
      </p:grpSp>
      <p:sp>
        <p:nvSpPr>
          <p:cNvPr id="9" name="TextBox 8"/>
          <p:cNvSpPr txBox="1"/>
          <p:nvPr/>
        </p:nvSpPr>
        <p:spPr>
          <a:xfrm rot="19523904">
            <a:off x="-339882" y="3203401"/>
            <a:ext cx="10607840" cy="1446550"/>
          </a:xfrm>
          <a:prstGeom prst="rect">
            <a:avLst/>
          </a:prstGeom>
          <a:noFill/>
        </p:spPr>
        <p:txBody>
          <a:bodyPr wrap="none" rtlCol="0">
            <a:spAutoFit/>
          </a:bodyPr>
          <a:lstStyle/>
          <a:p>
            <a:r>
              <a:rPr lang="en-US" sz="8800" b="1" dirty="0" smtClean="0">
                <a:solidFill>
                  <a:srgbClr val="FFC000"/>
                </a:solidFill>
                <a:latin typeface="Calibri" pitchFamily="34" charset="0"/>
              </a:rPr>
              <a:t>Must meet both limits</a:t>
            </a: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4308637"/>
            <a:ext cx="11151055" cy="1487861"/>
          </a:xfrm>
          <a:prstGeom prst="rect">
            <a:avLst/>
          </a:prstGeom>
          <a:noFill/>
        </p:spPr>
        <p:txBody>
          <a:bodyPr wrap="square" lIns="101872" tIns="50936" rIns="101872" bIns="50936" rtlCol="0">
            <a:spAutoFit/>
          </a:bodyPr>
          <a:lstStyle/>
          <a:p>
            <a:pPr algn="l"/>
            <a:r>
              <a:rPr lang="en-US" sz="7200" b="1" dirty="0" smtClean="0">
                <a:latin typeface="Calibri" pitchFamily="34" charset="0"/>
              </a:rPr>
              <a:t>  Weekly		</a:t>
            </a:r>
            <a:r>
              <a:rPr lang="en-US" sz="4800" b="1" dirty="0" smtClean="0">
                <a:solidFill>
                  <a:srgbClr val="00FF00"/>
                </a:solidFill>
                <a:latin typeface="Calibri" pitchFamily="34" charset="0"/>
              </a:rPr>
              <a:t>up to</a:t>
            </a:r>
            <a:r>
              <a:rPr lang="en-US" sz="6000" b="1" dirty="0" smtClean="0">
                <a:solidFill>
                  <a:srgbClr val="00FF00"/>
                </a:solidFill>
                <a:latin typeface="Calibri" pitchFamily="34" charset="0"/>
              </a:rPr>
              <a:t> 7</a:t>
            </a:r>
            <a:r>
              <a:rPr lang="en-US" sz="7200" b="1" dirty="0" smtClean="0">
                <a:solidFill>
                  <a:srgbClr val="00FF00"/>
                </a:solidFill>
                <a:latin typeface="Calibri" pitchFamily="34" charset="0"/>
              </a:rPr>
              <a:t> drinks</a:t>
            </a:r>
          </a:p>
          <a:p>
            <a:pPr algn="l"/>
            <a:endParaRPr lang="en-US" b="1" dirty="0" smtClean="0">
              <a:latin typeface="Calibri" pitchFamily="34" charset="0"/>
            </a:endParaRPr>
          </a:p>
        </p:txBody>
      </p:sp>
      <p:sp>
        <p:nvSpPr>
          <p:cNvPr id="7" name="TextBox 6"/>
          <p:cNvSpPr txBox="1"/>
          <p:nvPr/>
        </p:nvSpPr>
        <p:spPr>
          <a:xfrm>
            <a:off x="-6640" y="2863340"/>
            <a:ext cx="10186380" cy="1241640"/>
          </a:xfrm>
          <a:prstGeom prst="rect">
            <a:avLst/>
          </a:prstGeom>
          <a:noFill/>
        </p:spPr>
        <p:txBody>
          <a:bodyPr wrap="square" lIns="101872" tIns="50936" rIns="101872" bIns="50936" rtlCol="0">
            <a:spAutoFit/>
          </a:bodyPr>
          <a:lstStyle/>
          <a:p>
            <a:pPr algn="l"/>
            <a:r>
              <a:rPr lang="en-US" sz="7200" b="1" dirty="0" smtClean="0">
                <a:latin typeface="Calibri" pitchFamily="34" charset="0"/>
              </a:rPr>
              <a:t>  Daily			</a:t>
            </a:r>
            <a:r>
              <a:rPr lang="en-US" sz="4800" b="1" dirty="0" smtClean="0">
                <a:solidFill>
                  <a:srgbClr val="00FF00"/>
                </a:solidFill>
                <a:latin typeface="Calibri" pitchFamily="34" charset="0"/>
              </a:rPr>
              <a:t>up to</a:t>
            </a:r>
            <a:r>
              <a:rPr lang="en-US" sz="7400" b="1" dirty="0" smtClean="0">
                <a:solidFill>
                  <a:srgbClr val="00FF00"/>
                </a:solidFill>
                <a:latin typeface="Calibri" pitchFamily="34" charset="0"/>
              </a:rPr>
              <a:t> 3</a:t>
            </a:r>
            <a:r>
              <a:rPr lang="en-US" sz="7200" b="1" dirty="0" smtClean="0">
                <a:solidFill>
                  <a:srgbClr val="00FF00"/>
                </a:solidFill>
                <a:latin typeface="Calibri" pitchFamily="34" charset="0"/>
              </a:rPr>
              <a:t> drinks</a:t>
            </a:r>
            <a:endParaRPr lang="en-US" sz="12800" b="1" dirty="0" smtClean="0">
              <a:solidFill>
                <a:srgbClr val="00FF00"/>
              </a:solidFill>
              <a:latin typeface="Calibri" pitchFamily="34" charset="0"/>
            </a:endParaRPr>
          </a:p>
        </p:txBody>
      </p:sp>
      <p:sp>
        <p:nvSpPr>
          <p:cNvPr id="5" name="Text Box 4"/>
          <p:cNvSpPr txBox="1">
            <a:spLocks noChangeArrowheads="1"/>
          </p:cNvSpPr>
          <p:nvPr/>
        </p:nvSpPr>
        <p:spPr bwMode="auto">
          <a:xfrm>
            <a:off x="0" y="236492"/>
            <a:ext cx="9488424" cy="941796"/>
          </a:xfrm>
          <a:prstGeom prst="rect">
            <a:avLst/>
          </a:prstGeom>
          <a:noFill/>
          <a:ln w="9525" algn="ctr">
            <a:noFill/>
            <a:miter lim="800000"/>
            <a:headEnd/>
            <a:tailEnd/>
          </a:ln>
        </p:spPr>
        <p:txBody>
          <a:bodyPr wrap="square" lIns="101872" tIns="50936" rIns="101872" bIns="50936">
            <a:spAutoFit/>
          </a:bodyPr>
          <a:lstStyle/>
          <a:p>
            <a:pPr algn="l">
              <a:spcBef>
                <a:spcPct val="50000"/>
              </a:spcBef>
            </a:pPr>
            <a:r>
              <a:rPr lang="en-US" sz="5400" b="1" dirty="0">
                <a:solidFill>
                  <a:srgbClr val="FF3399"/>
                </a:solidFill>
                <a:latin typeface="Calibri" pitchFamily="34" charset="0"/>
              </a:rPr>
              <a:t>H</a:t>
            </a:r>
            <a:r>
              <a:rPr lang="en-US" sz="5400" b="1" dirty="0" smtClean="0">
                <a:solidFill>
                  <a:srgbClr val="FF3399"/>
                </a:solidFill>
                <a:latin typeface="Calibri" pitchFamily="34" charset="0"/>
              </a:rPr>
              <a:t>ealthy Women </a:t>
            </a:r>
            <a:r>
              <a:rPr lang="en-US" sz="5400" b="1" dirty="0" smtClean="0">
                <a:solidFill>
                  <a:srgbClr val="00CCFF"/>
                </a:solidFill>
                <a:latin typeface="Calibri" pitchFamily="34" charset="0"/>
              </a:rPr>
              <a:t>&amp; Men ≥ 65</a:t>
            </a:r>
            <a:endParaRPr lang="en-US" sz="5400" b="1" dirty="0">
              <a:solidFill>
                <a:srgbClr val="00CCFF"/>
              </a:solidFill>
              <a:latin typeface="Calibri" pitchFamily="34" charset="0"/>
            </a:endParaRPr>
          </a:p>
        </p:txBody>
      </p:sp>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1380768" y="1901614"/>
            <a:ext cx="11157695" cy="2471494"/>
            <a:chOff x="-6640" y="2863340"/>
            <a:chExt cx="11157695" cy="2471494"/>
          </a:xfrm>
        </p:grpSpPr>
        <p:sp>
          <p:nvSpPr>
            <p:cNvPr id="6" name="TextBox 5"/>
            <p:cNvSpPr txBox="1"/>
            <p:nvPr/>
          </p:nvSpPr>
          <p:spPr>
            <a:xfrm>
              <a:off x="0" y="4308637"/>
              <a:ext cx="11151055" cy="1026197"/>
            </a:xfrm>
            <a:prstGeom prst="rect">
              <a:avLst/>
            </a:prstGeom>
            <a:noFill/>
          </p:spPr>
          <p:txBody>
            <a:bodyPr wrap="square" lIns="101872" tIns="50936" rIns="101872" bIns="50936" rtlCol="0">
              <a:spAutoFit/>
            </a:bodyPr>
            <a:lstStyle/>
            <a:p>
              <a:pPr algn="l"/>
              <a:r>
                <a:rPr lang="en-US" sz="4800" b="1" dirty="0" smtClean="0">
                  <a:latin typeface="Calibri" pitchFamily="34" charset="0"/>
                </a:rPr>
                <a:t>  </a:t>
              </a:r>
              <a:r>
                <a:rPr lang="en-US" sz="4800" b="1" dirty="0" smtClean="0">
                  <a:solidFill>
                    <a:schemeClr val="bg1">
                      <a:lumMod val="65000"/>
                      <a:lumOff val="35000"/>
                    </a:schemeClr>
                  </a:solidFill>
                  <a:latin typeface="Calibri" pitchFamily="34" charset="0"/>
                </a:rPr>
                <a:t>Weekly</a:t>
              </a:r>
              <a:r>
                <a:rPr lang="en-US" sz="4800" b="1" dirty="0" smtClean="0">
                  <a:latin typeface="Calibri" pitchFamily="34" charset="0"/>
                </a:rPr>
                <a:t>		</a:t>
              </a:r>
              <a:r>
                <a:rPr lang="en-US" sz="3200" b="1" dirty="0" smtClean="0">
                  <a:solidFill>
                    <a:srgbClr val="00B800"/>
                  </a:solidFill>
                  <a:latin typeface="Calibri" pitchFamily="34" charset="0"/>
                </a:rPr>
                <a:t>up to</a:t>
              </a:r>
              <a:r>
                <a:rPr lang="en-US" sz="4000" b="1" dirty="0" smtClean="0">
                  <a:solidFill>
                    <a:srgbClr val="00B800"/>
                  </a:solidFill>
                  <a:latin typeface="Calibri" pitchFamily="34" charset="0"/>
                </a:rPr>
                <a:t> </a:t>
              </a:r>
              <a:r>
                <a:rPr lang="en-US" sz="4800" b="1" dirty="0" smtClean="0">
                  <a:solidFill>
                    <a:srgbClr val="00B800"/>
                  </a:solidFill>
                  <a:latin typeface="Calibri" pitchFamily="34" charset="0"/>
                </a:rPr>
                <a:t> 7 drinks</a:t>
              </a:r>
            </a:p>
            <a:p>
              <a:pPr algn="l"/>
              <a:endParaRPr lang="en-US" sz="1100" b="1" dirty="0" smtClean="0">
                <a:latin typeface="Calibri" pitchFamily="34" charset="0"/>
              </a:endParaRPr>
            </a:p>
          </p:txBody>
        </p:sp>
        <p:sp>
          <p:nvSpPr>
            <p:cNvPr id="7" name="TextBox 6"/>
            <p:cNvSpPr txBox="1"/>
            <p:nvPr/>
          </p:nvSpPr>
          <p:spPr>
            <a:xfrm>
              <a:off x="-6640" y="2863340"/>
              <a:ext cx="10186380" cy="933864"/>
            </a:xfrm>
            <a:prstGeom prst="rect">
              <a:avLst/>
            </a:prstGeom>
            <a:noFill/>
          </p:spPr>
          <p:txBody>
            <a:bodyPr wrap="square" lIns="101872" tIns="50936" rIns="101872" bIns="50936" rtlCol="0">
              <a:spAutoFit/>
            </a:bodyPr>
            <a:lstStyle/>
            <a:p>
              <a:pPr algn="l"/>
              <a:r>
                <a:rPr lang="en-US" sz="4800" b="1" dirty="0" smtClean="0">
                  <a:latin typeface="Calibri" pitchFamily="34" charset="0"/>
                </a:rPr>
                <a:t>  </a:t>
              </a:r>
              <a:r>
                <a:rPr lang="en-US" sz="4800" b="1" dirty="0" smtClean="0">
                  <a:solidFill>
                    <a:schemeClr val="bg1">
                      <a:lumMod val="65000"/>
                      <a:lumOff val="35000"/>
                    </a:schemeClr>
                  </a:solidFill>
                  <a:latin typeface="Calibri" pitchFamily="34" charset="0"/>
                </a:rPr>
                <a:t>Daily</a:t>
              </a:r>
              <a:r>
                <a:rPr lang="en-US" sz="4800" b="1" dirty="0" smtClean="0">
                  <a:latin typeface="Calibri" pitchFamily="34" charset="0"/>
                </a:rPr>
                <a:t>			</a:t>
              </a:r>
              <a:r>
                <a:rPr lang="en-US" sz="3200" b="1" dirty="0" smtClean="0">
                  <a:solidFill>
                    <a:srgbClr val="00B800"/>
                  </a:solidFill>
                  <a:latin typeface="Calibri" pitchFamily="34" charset="0"/>
                </a:rPr>
                <a:t>up to</a:t>
              </a:r>
              <a:r>
                <a:rPr lang="en-US" sz="5400" b="1" dirty="0" smtClean="0">
                  <a:solidFill>
                    <a:srgbClr val="00B800"/>
                  </a:solidFill>
                  <a:latin typeface="Calibri" pitchFamily="34" charset="0"/>
                </a:rPr>
                <a:t> 3</a:t>
              </a:r>
              <a:r>
                <a:rPr lang="en-US" sz="4800" b="1" dirty="0" smtClean="0">
                  <a:solidFill>
                    <a:srgbClr val="00B800"/>
                  </a:solidFill>
                  <a:latin typeface="Calibri" pitchFamily="34" charset="0"/>
                </a:rPr>
                <a:t> drinks</a:t>
              </a:r>
              <a:endParaRPr lang="en-US" sz="8000" b="1" dirty="0" smtClean="0">
                <a:solidFill>
                  <a:srgbClr val="00B800"/>
                </a:solidFill>
                <a:latin typeface="Calibri" pitchFamily="34" charset="0"/>
              </a:endParaRPr>
            </a:p>
          </p:txBody>
        </p:sp>
      </p:grpSp>
      <p:sp>
        <p:nvSpPr>
          <p:cNvPr id="8" name="TextBox 7"/>
          <p:cNvSpPr txBox="1"/>
          <p:nvPr/>
        </p:nvSpPr>
        <p:spPr>
          <a:xfrm rot="19523904">
            <a:off x="-339882" y="3203401"/>
            <a:ext cx="10607840" cy="1446550"/>
          </a:xfrm>
          <a:prstGeom prst="rect">
            <a:avLst/>
          </a:prstGeom>
          <a:noFill/>
        </p:spPr>
        <p:txBody>
          <a:bodyPr wrap="none" rtlCol="0">
            <a:spAutoFit/>
          </a:bodyPr>
          <a:lstStyle/>
          <a:p>
            <a:r>
              <a:rPr lang="en-US" sz="8800" b="1" dirty="0" smtClean="0">
                <a:solidFill>
                  <a:srgbClr val="FFC000"/>
                </a:solidFill>
                <a:latin typeface="Calibri" pitchFamily="34" charset="0"/>
              </a:rPr>
              <a:t>Must meet both limits</a:t>
            </a:r>
          </a:p>
        </p:txBody>
      </p:sp>
      <p:sp>
        <p:nvSpPr>
          <p:cNvPr id="9" name="Text Box 4"/>
          <p:cNvSpPr txBox="1">
            <a:spLocks noChangeArrowheads="1"/>
          </p:cNvSpPr>
          <p:nvPr/>
        </p:nvSpPr>
        <p:spPr bwMode="auto">
          <a:xfrm>
            <a:off x="0" y="236492"/>
            <a:ext cx="9488424" cy="941796"/>
          </a:xfrm>
          <a:prstGeom prst="rect">
            <a:avLst/>
          </a:prstGeom>
          <a:noFill/>
          <a:ln w="9525" algn="ctr">
            <a:noFill/>
            <a:miter lim="800000"/>
            <a:headEnd/>
            <a:tailEnd/>
          </a:ln>
        </p:spPr>
        <p:txBody>
          <a:bodyPr wrap="square" lIns="101872" tIns="50936" rIns="101872" bIns="50936">
            <a:spAutoFit/>
          </a:bodyPr>
          <a:lstStyle/>
          <a:p>
            <a:pPr algn="l">
              <a:spcBef>
                <a:spcPct val="50000"/>
              </a:spcBef>
            </a:pPr>
            <a:r>
              <a:rPr lang="en-US" sz="5400" b="1" dirty="0">
                <a:solidFill>
                  <a:srgbClr val="FF3399"/>
                </a:solidFill>
                <a:latin typeface="Calibri" pitchFamily="34" charset="0"/>
              </a:rPr>
              <a:t>H</a:t>
            </a:r>
            <a:r>
              <a:rPr lang="en-US" sz="5400" b="1" dirty="0" smtClean="0">
                <a:solidFill>
                  <a:srgbClr val="FF3399"/>
                </a:solidFill>
                <a:latin typeface="Calibri" pitchFamily="34" charset="0"/>
              </a:rPr>
              <a:t>ealthy Women </a:t>
            </a:r>
            <a:r>
              <a:rPr lang="en-US" sz="5400" b="1" dirty="0" smtClean="0">
                <a:solidFill>
                  <a:srgbClr val="00CCFF"/>
                </a:solidFill>
                <a:latin typeface="Calibri" pitchFamily="34" charset="0"/>
              </a:rPr>
              <a:t>&amp; Men ≥ 65</a:t>
            </a:r>
            <a:endParaRPr lang="en-US" sz="5400" b="1" dirty="0">
              <a:solidFill>
                <a:srgbClr val="00CCFF"/>
              </a:solidFill>
              <a:latin typeface="Calibri" pitchFamily="34" charset="0"/>
            </a:endParaRP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ChangeArrowheads="1"/>
          </p:cNvSpPr>
          <p:nvPr/>
        </p:nvSpPr>
        <p:spPr bwMode="auto">
          <a:xfrm>
            <a:off x="-241300" y="123297"/>
            <a:ext cx="9276080" cy="1241640"/>
          </a:xfrm>
          <a:prstGeom prst="rect">
            <a:avLst/>
          </a:prstGeom>
          <a:noFill/>
          <a:ln w="9525">
            <a:noFill/>
            <a:miter lim="800000"/>
            <a:headEnd/>
            <a:tailEnd/>
          </a:ln>
        </p:spPr>
        <p:txBody>
          <a:bodyPr lIns="101872" tIns="50936" rIns="101872" bIns="50936">
            <a:spAutoFit/>
          </a:bodyPr>
          <a:lstStyle/>
          <a:p>
            <a:r>
              <a:rPr lang="en-US" sz="7400" b="1" dirty="0" smtClean="0">
                <a:latin typeface="Calibri" pitchFamily="34" charset="0"/>
              </a:rPr>
              <a:t>What’s </a:t>
            </a:r>
            <a:r>
              <a:rPr lang="en-US" sz="7400" b="1" dirty="0">
                <a:latin typeface="Calibri" pitchFamily="34" charset="0"/>
              </a:rPr>
              <a:t>the Problem?</a:t>
            </a:r>
            <a:endParaRPr lang="en-US" sz="7400" dirty="0">
              <a:latin typeface="Calibri" pitchFamily="34" charset="0"/>
            </a:endParaRPr>
          </a:p>
        </p:txBody>
      </p:sp>
      <p:sp>
        <p:nvSpPr>
          <p:cNvPr id="36867" name="Text Box 5"/>
          <p:cNvSpPr txBox="1">
            <a:spLocks noChangeArrowheads="1"/>
          </p:cNvSpPr>
          <p:nvPr/>
        </p:nvSpPr>
        <p:spPr bwMode="auto">
          <a:xfrm>
            <a:off x="125730" y="2433526"/>
            <a:ext cx="9806940" cy="3642297"/>
          </a:xfrm>
          <a:prstGeom prst="rect">
            <a:avLst/>
          </a:prstGeom>
          <a:noFill/>
          <a:ln w="9525">
            <a:noFill/>
            <a:miter lim="800000"/>
            <a:headEnd/>
            <a:tailEnd/>
          </a:ln>
        </p:spPr>
        <p:txBody>
          <a:bodyPr wrap="square" lIns="101872" tIns="50936" rIns="101872" bIns="50936">
            <a:spAutoFit/>
          </a:bodyPr>
          <a:lstStyle/>
          <a:p>
            <a:r>
              <a:rPr lang="en-US" sz="11500" b="1" dirty="0" smtClean="0">
                <a:solidFill>
                  <a:srgbClr val="FFE800"/>
                </a:solidFill>
              </a:rPr>
              <a:t>excessive drinking </a:t>
            </a:r>
            <a:endParaRPr lang="en-US" sz="11500" b="1" dirty="0">
              <a:solidFill>
                <a:srgbClr val="FFE800"/>
              </a:solidFill>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
          <p:cNvSpPr>
            <a:spLocks noChangeArrowheads="1"/>
          </p:cNvSpPr>
          <p:nvPr/>
        </p:nvSpPr>
        <p:spPr bwMode="auto">
          <a:xfrm>
            <a:off x="391160" y="301097"/>
            <a:ext cx="9276080" cy="933864"/>
          </a:xfrm>
          <a:prstGeom prst="rect">
            <a:avLst/>
          </a:prstGeom>
          <a:noFill/>
          <a:ln w="9525">
            <a:noFill/>
            <a:miter lim="800000"/>
            <a:headEnd/>
            <a:tailEnd/>
          </a:ln>
        </p:spPr>
        <p:txBody>
          <a:bodyPr lIns="101872" tIns="50936" rIns="101872" bIns="50936">
            <a:spAutoFit/>
          </a:bodyPr>
          <a:lstStyle/>
          <a:p>
            <a:pPr algn="l"/>
            <a:r>
              <a:rPr lang="en-US" sz="5400" b="1" dirty="0" smtClean="0">
                <a:latin typeface="Calibri" pitchFamily="34" charset="0"/>
              </a:rPr>
              <a:t>What’s </a:t>
            </a:r>
            <a:r>
              <a:rPr lang="en-US" sz="5400" b="1" dirty="0">
                <a:latin typeface="Calibri" pitchFamily="34" charset="0"/>
              </a:rPr>
              <a:t>the Problem?</a:t>
            </a:r>
            <a:endParaRPr lang="en-US" sz="5400" dirty="0">
              <a:latin typeface="Calibri" pitchFamily="34" charset="0"/>
            </a:endParaRPr>
          </a:p>
        </p:txBody>
      </p:sp>
      <p:sp>
        <p:nvSpPr>
          <p:cNvPr id="36867" name="Text Box 5"/>
          <p:cNvSpPr txBox="1">
            <a:spLocks noChangeArrowheads="1"/>
          </p:cNvSpPr>
          <p:nvPr/>
        </p:nvSpPr>
        <p:spPr bwMode="auto">
          <a:xfrm>
            <a:off x="125730" y="2337608"/>
            <a:ext cx="9806940" cy="2134192"/>
          </a:xfrm>
          <a:prstGeom prst="rect">
            <a:avLst/>
          </a:prstGeom>
          <a:noFill/>
          <a:ln w="9525">
            <a:noFill/>
            <a:miter lim="800000"/>
            <a:headEnd/>
            <a:tailEnd/>
          </a:ln>
        </p:spPr>
        <p:txBody>
          <a:bodyPr wrap="square" lIns="101872" tIns="50936" rIns="101872" bIns="50936">
            <a:spAutoFit/>
          </a:bodyPr>
          <a:lstStyle/>
          <a:p>
            <a:r>
              <a:rPr lang="en-US" sz="6600" b="1" dirty="0" smtClean="0">
                <a:solidFill>
                  <a:srgbClr val="FFE81E"/>
                </a:solidFill>
              </a:rPr>
              <a:t>People don’t know</a:t>
            </a:r>
          </a:p>
          <a:p>
            <a:r>
              <a:rPr lang="en-US" sz="6600" b="1" dirty="0" smtClean="0">
                <a:solidFill>
                  <a:srgbClr val="FFE81E"/>
                </a:solidFill>
              </a:rPr>
              <a:t>how much is too much.</a:t>
            </a:r>
          </a:p>
        </p:txBody>
      </p:sp>
      <p:sp>
        <p:nvSpPr>
          <p:cNvPr id="4" name="TextBox 3"/>
          <p:cNvSpPr txBox="1"/>
          <p:nvPr/>
        </p:nvSpPr>
        <p:spPr>
          <a:xfrm>
            <a:off x="-141890" y="5011312"/>
            <a:ext cx="10342180" cy="1569660"/>
          </a:xfrm>
          <a:prstGeom prst="rect">
            <a:avLst/>
          </a:prstGeom>
          <a:noFill/>
        </p:spPr>
        <p:txBody>
          <a:bodyPr wrap="square" rtlCol="0">
            <a:spAutoFit/>
          </a:bodyPr>
          <a:lstStyle/>
          <a:p>
            <a:r>
              <a:rPr lang="en-US" sz="9600" b="1" dirty="0" smtClean="0">
                <a:solidFill>
                  <a:schemeClr val="tx1">
                    <a:lumMod val="50000"/>
                  </a:schemeClr>
                </a:solidFill>
              </a:rPr>
              <a:t>Not even doctors</a:t>
            </a:r>
            <a:endParaRPr lang="en-US" sz="13800" b="1" dirty="0" smtClean="0">
              <a:latin typeface="Calibri"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8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41" y="1169447"/>
            <a:ext cx="2788920" cy="1572768"/>
          </a:xfrm>
          <a:prstGeom prst="rect">
            <a:avLst/>
          </a:prstGeom>
          <a:solidFill>
            <a:srgbClr val="FFFF00"/>
          </a:solidFill>
          <a:ln cap="rnd">
            <a:noFill/>
          </a:ln>
        </p:spPr>
        <p:style>
          <a:lnRef idx="2">
            <a:schemeClr val="dk1"/>
          </a:lnRef>
          <a:fillRef idx="1">
            <a:schemeClr val="lt1"/>
          </a:fillRef>
          <a:effectRef idx="0">
            <a:schemeClr val="dk1"/>
          </a:effectRef>
          <a:fontRef idx="minor">
            <a:schemeClr val="dk1"/>
          </a:fontRef>
        </p:style>
        <p:txBody>
          <a:bodyPr wrap="none" rtlCol="0" anchor="ctr" anchorCtr="0">
            <a:spAutoFit/>
          </a:bodyPr>
          <a:lstStyle/>
          <a:p>
            <a:r>
              <a:rPr lang="en-US" sz="3200" b="1" dirty="0" smtClean="0">
                <a:latin typeface="Calibri" pitchFamily="34" charset="0"/>
              </a:rPr>
              <a:t>Define</a:t>
            </a:r>
            <a:br>
              <a:rPr lang="en-US" sz="3200" b="1" dirty="0" smtClean="0">
                <a:latin typeface="Calibri" pitchFamily="34" charset="0"/>
              </a:rPr>
            </a:br>
            <a:r>
              <a:rPr lang="en-US" sz="3200" b="1" dirty="0" smtClean="0">
                <a:latin typeface="Calibri" pitchFamily="34" charset="0"/>
              </a:rPr>
              <a:t>problem</a:t>
            </a:r>
            <a:endParaRPr lang="en-US" sz="3600" b="1" dirty="0" smtClean="0">
              <a:latin typeface="Calibri" pitchFamily="34" charset="0"/>
            </a:endParaRPr>
          </a:p>
        </p:txBody>
      </p:sp>
      <p:sp>
        <p:nvSpPr>
          <p:cNvPr id="6" name="TextBox 5"/>
          <p:cNvSpPr txBox="1"/>
          <p:nvPr/>
        </p:nvSpPr>
        <p:spPr>
          <a:xfrm>
            <a:off x="2669744" y="2849880"/>
            <a:ext cx="2788920" cy="1569660"/>
          </a:xfrm>
          <a:prstGeom prst="rect">
            <a:avLst/>
          </a:prstGeom>
          <a:solidFill>
            <a:srgbClr val="CCFF33"/>
          </a:solidFill>
        </p:spPr>
        <p:txBody>
          <a:bodyPr wrap="none" rtlCol="0">
            <a:spAutoFit/>
          </a:bodyPr>
          <a:lstStyle/>
          <a:p>
            <a:r>
              <a:rPr lang="en-US" sz="3200" b="1" dirty="0" smtClean="0">
                <a:solidFill>
                  <a:schemeClr val="bg1"/>
                </a:solidFill>
                <a:latin typeface="Calibri" pitchFamily="34" charset="0"/>
              </a:rPr>
              <a:t>Identify risk</a:t>
            </a:r>
            <a:br>
              <a:rPr lang="en-US" sz="3200" b="1" dirty="0" smtClean="0">
                <a:solidFill>
                  <a:schemeClr val="bg1"/>
                </a:solidFill>
                <a:latin typeface="Calibri" pitchFamily="34" charset="0"/>
              </a:rPr>
            </a:br>
            <a:r>
              <a:rPr lang="en-US" sz="3200" b="1" dirty="0" smtClean="0">
                <a:solidFill>
                  <a:schemeClr val="bg1"/>
                </a:solidFill>
                <a:latin typeface="Calibri" pitchFamily="34" charset="0"/>
              </a:rPr>
              <a:t>&amp; protective</a:t>
            </a:r>
            <a:br>
              <a:rPr lang="en-US" sz="3200" b="1" dirty="0" smtClean="0">
                <a:solidFill>
                  <a:schemeClr val="bg1"/>
                </a:solidFill>
                <a:latin typeface="Calibri" pitchFamily="34" charset="0"/>
              </a:rPr>
            </a:br>
            <a:r>
              <a:rPr lang="en-US" sz="3200" b="1" dirty="0" smtClean="0">
                <a:solidFill>
                  <a:schemeClr val="bg1"/>
                </a:solidFill>
                <a:latin typeface="Calibri" pitchFamily="34" charset="0"/>
              </a:rPr>
              <a:t>factors</a:t>
            </a:r>
          </a:p>
        </p:txBody>
      </p:sp>
      <p:sp>
        <p:nvSpPr>
          <p:cNvPr id="7" name="TextBox 6"/>
          <p:cNvSpPr txBox="1"/>
          <p:nvPr/>
        </p:nvSpPr>
        <p:spPr>
          <a:xfrm>
            <a:off x="4764592" y="4555034"/>
            <a:ext cx="2786596" cy="1569660"/>
          </a:xfrm>
          <a:prstGeom prst="rect">
            <a:avLst/>
          </a:prstGeom>
          <a:solidFill>
            <a:srgbClr val="66FF33"/>
          </a:solidFill>
        </p:spPr>
        <p:txBody>
          <a:bodyPr wrap="none" rtlCol="0">
            <a:spAutoFit/>
          </a:bodyPr>
          <a:lstStyle/>
          <a:p>
            <a:r>
              <a:rPr lang="en-US" sz="3200" b="1" dirty="0" smtClean="0">
                <a:solidFill>
                  <a:schemeClr val="bg1"/>
                </a:solidFill>
                <a:latin typeface="Calibri" pitchFamily="34" charset="0"/>
              </a:rPr>
              <a:t>Develop &amp;</a:t>
            </a:r>
            <a:br>
              <a:rPr lang="en-US" sz="3200" b="1" dirty="0" smtClean="0">
                <a:solidFill>
                  <a:schemeClr val="bg1"/>
                </a:solidFill>
                <a:latin typeface="Calibri" pitchFamily="34" charset="0"/>
              </a:rPr>
            </a:br>
            <a:r>
              <a:rPr lang="en-US" sz="3200" b="1" dirty="0" smtClean="0">
                <a:solidFill>
                  <a:schemeClr val="bg1"/>
                </a:solidFill>
                <a:latin typeface="Calibri" pitchFamily="34" charset="0"/>
              </a:rPr>
              <a:t>test prevention</a:t>
            </a:r>
          </a:p>
          <a:p>
            <a:r>
              <a:rPr lang="en-US" sz="3200" b="1" dirty="0" smtClean="0">
                <a:solidFill>
                  <a:schemeClr val="bg1"/>
                </a:solidFill>
                <a:latin typeface="Calibri" pitchFamily="34" charset="0"/>
              </a:rPr>
              <a:t>strategies</a:t>
            </a:r>
          </a:p>
        </p:txBody>
      </p:sp>
      <p:sp>
        <p:nvSpPr>
          <p:cNvPr id="8" name="TextBox 7"/>
          <p:cNvSpPr txBox="1"/>
          <p:nvPr/>
        </p:nvSpPr>
        <p:spPr>
          <a:xfrm>
            <a:off x="7269480" y="6217980"/>
            <a:ext cx="2788920" cy="1569660"/>
          </a:xfrm>
          <a:prstGeom prst="rect">
            <a:avLst/>
          </a:prstGeom>
          <a:solidFill>
            <a:srgbClr val="00FF00"/>
          </a:solidFill>
          <a:ln cap="rnd"/>
        </p:spPr>
        <p:style>
          <a:lnRef idx="2">
            <a:schemeClr val="dk1"/>
          </a:lnRef>
          <a:fillRef idx="1">
            <a:schemeClr val="lt1"/>
          </a:fillRef>
          <a:effectRef idx="0">
            <a:schemeClr val="dk1"/>
          </a:effectRef>
          <a:fontRef idx="minor">
            <a:schemeClr val="dk1"/>
          </a:fontRef>
        </p:style>
        <p:txBody>
          <a:bodyPr wrap="none" rtlCol="0">
            <a:spAutoFit/>
          </a:bodyPr>
          <a:lstStyle/>
          <a:p>
            <a:r>
              <a:rPr lang="en-US" sz="3200" b="1" dirty="0" smtClean="0">
                <a:latin typeface="Calibri" pitchFamily="34" charset="0"/>
              </a:rPr>
              <a:t>Assure</a:t>
            </a:r>
          </a:p>
          <a:p>
            <a:r>
              <a:rPr lang="en-US" sz="3200" b="1" dirty="0" smtClean="0">
                <a:latin typeface="Calibri" pitchFamily="34" charset="0"/>
              </a:rPr>
              <a:t>widespread</a:t>
            </a:r>
          </a:p>
          <a:p>
            <a:r>
              <a:rPr lang="en-US" sz="3200" b="1" dirty="0" smtClean="0">
                <a:latin typeface="Calibri" pitchFamily="34" charset="0"/>
              </a:rPr>
              <a:t>adoption</a:t>
            </a:r>
          </a:p>
        </p:txBody>
      </p:sp>
      <p:sp>
        <p:nvSpPr>
          <p:cNvPr id="15" name="Bent Arrow 14"/>
          <p:cNvSpPr/>
          <p:nvPr/>
        </p:nvSpPr>
        <p:spPr>
          <a:xfrm rot="5400000">
            <a:off x="3093720" y="1706880"/>
            <a:ext cx="701040" cy="1127760"/>
          </a:xfrm>
          <a:prstGeom prst="bentArrow">
            <a:avLst>
              <a:gd name="adj1" fmla="val 14063"/>
              <a:gd name="adj2" fmla="val 19532"/>
              <a:gd name="adj3" fmla="val 25000"/>
              <a:gd name="adj4" fmla="val 60938"/>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Bent Arrow 15"/>
          <p:cNvSpPr/>
          <p:nvPr/>
        </p:nvSpPr>
        <p:spPr>
          <a:xfrm rot="5400000">
            <a:off x="7848600" y="5059680"/>
            <a:ext cx="701040" cy="1127760"/>
          </a:xfrm>
          <a:prstGeom prst="bentArrow">
            <a:avLst>
              <a:gd name="adj1" fmla="val 14063"/>
              <a:gd name="adj2" fmla="val 19532"/>
              <a:gd name="adj3" fmla="val 25000"/>
              <a:gd name="adj4" fmla="val 60938"/>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Bent Arrow 17"/>
          <p:cNvSpPr/>
          <p:nvPr/>
        </p:nvSpPr>
        <p:spPr>
          <a:xfrm rot="5400000">
            <a:off x="5791200" y="3337560"/>
            <a:ext cx="701040" cy="1127760"/>
          </a:xfrm>
          <a:prstGeom prst="bentArrow">
            <a:avLst>
              <a:gd name="adj1" fmla="val 14063"/>
              <a:gd name="adj2" fmla="val 19532"/>
              <a:gd name="adj3" fmla="val 25000"/>
              <a:gd name="adj4" fmla="val 60938"/>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 name="TextBox 9"/>
          <p:cNvSpPr txBox="1"/>
          <p:nvPr/>
        </p:nvSpPr>
        <p:spPr>
          <a:xfrm flipH="1">
            <a:off x="3771900" y="0"/>
            <a:ext cx="6261100" cy="830997"/>
          </a:xfrm>
          <a:prstGeom prst="rect">
            <a:avLst/>
          </a:prstGeom>
          <a:solidFill>
            <a:schemeClr val="bg2"/>
          </a:solidFill>
        </p:spPr>
        <p:txBody>
          <a:bodyPr wrap="square" rtlCol="0">
            <a:spAutoFit/>
          </a:bodyPr>
          <a:lstStyle/>
          <a:p>
            <a:r>
              <a:rPr lang="en-US" sz="4800" b="1" dirty="0" smtClean="0">
                <a:latin typeface="Calibri" pitchFamily="34" charset="0"/>
              </a:rPr>
              <a:t>Public Health Model</a:t>
            </a:r>
            <a:endParaRPr lang="en-US" sz="5400" b="1" dirty="0" smtClean="0">
              <a:latin typeface="Calibri" pitchFamily="34" charset="0"/>
            </a:endParaRPr>
          </a:p>
        </p:txBody>
      </p:sp>
    </p:spTree>
  </p:cSld>
  <p:clrMapOvr>
    <a:masterClrMapping/>
  </p:clrMapOvr>
  <p:transition spd="slow"/>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0011" y="676165"/>
            <a:ext cx="6718378" cy="2862322"/>
          </a:xfrm>
          <a:prstGeom prst="rect">
            <a:avLst/>
          </a:prstGeom>
          <a:noFill/>
        </p:spPr>
        <p:txBody>
          <a:bodyPr wrap="none" rtlCol="0">
            <a:spAutoFit/>
          </a:bodyPr>
          <a:lstStyle/>
          <a:p>
            <a:r>
              <a:rPr lang="en-US" sz="6000" b="1" dirty="0" smtClean="0">
                <a:solidFill>
                  <a:srgbClr val="FFE81E"/>
                </a:solidFill>
                <a:latin typeface="Calibri" pitchFamily="34" charset="0"/>
              </a:rPr>
              <a:t>How do you find out</a:t>
            </a:r>
            <a:br>
              <a:rPr lang="en-US" sz="6000" b="1" dirty="0" smtClean="0">
                <a:solidFill>
                  <a:srgbClr val="FFE81E"/>
                </a:solidFill>
                <a:latin typeface="Calibri" pitchFamily="34" charset="0"/>
              </a:rPr>
            </a:br>
            <a:r>
              <a:rPr lang="en-US" sz="6000" b="1" dirty="0" smtClean="0">
                <a:solidFill>
                  <a:srgbClr val="FFE81E"/>
                </a:solidFill>
                <a:latin typeface="Calibri" pitchFamily="34" charset="0"/>
              </a:rPr>
              <a:t>if your patients</a:t>
            </a:r>
            <a:br>
              <a:rPr lang="en-US" sz="6000" b="1" dirty="0" smtClean="0">
                <a:solidFill>
                  <a:srgbClr val="FFE81E"/>
                </a:solidFill>
                <a:latin typeface="Calibri" pitchFamily="34" charset="0"/>
              </a:rPr>
            </a:br>
            <a:r>
              <a:rPr lang="en-US" sz="6000" b="1" dirty="0" smtClean="0">
                <a:solidFill>
                  <a:srgbClr val="FFE81E"/>
                </a:solidFill>
                <a:latin typeface="Calibri" pitchFamily="34" charset="0"/>
              </a:rPr>
              <a:t>drink too much? </a:t>
            </a:r>
          </a:p>
        </p:txBody>
      </p:sp>
      <p:sp>
        <p:nvSpPr>
          <p:cNvPr id="3" name="TextBox 2"/>
          <p:cNvSpPr txBox="1"/>
          <p:nvPr/>
        </p:nvSpPr>
        <p:spPr>
          <a:xfrm>
            <a:off x="1780971" y="4381500"/>
            <a:ext cx="6496458" cy="1569660"/>
          </a:xfrm>
          <a:prstGeom prst="rect">
            <a:avLst/>
          </a:prstGeom>
          <a:noFill/>
        </p:spPr>
        <p:txBody>
          <a:bodyPr wrap="none" rtlCol="0">
            <a:spAutoFit/>
          </a:bodyPr>
          <a:lstStyle/>
          <a:p>
            <a:r>
              <a:rPr lang="en-US" sz="9600" b="1" dirty="0" smtClean="0">
                <a:latin typeface="Calibri" pitchFamily="34" charset="0"/>
              </a:rPr>
              <a:t>Start asking.</a:t>
            </a:r>
            <a:endParaRPr lang="en-US" sz="13800" b="1" dirty="0" smtClean="0">
              <a:latin typeface="Calibri"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extBox 1"/>
          <p:cNvSpPr txBox="1"/>
          <p:nvPr/>
        </p:nvSpPr>
        <p:spPr>
          <a:xfrm>
            <a:off x="825500" y="622300"/>
            <a:ext cx="8382000" cy="6217087"/>
          </a:xfrm>
          <a:prstGeom prst="rect">
            <a:avLst/>
          </a:prstGeom>
          <a:noFill/>
        </p:spPr>
        <p:txBody>
          <a:bodyPr wrap="square" rtlCol="0">
            <a:spAutoFit/>
          </a:bodyPr>
          <a:lstStyle/>
          <a:p>
            <a:r>
              <a:rPr lang="en-US" sz="19900" b="1" dirty="0" smtClean="0">
                <a:latin typeface="Calibri" pitchFamily="34" charset="0"/>
              </a:rPr>
              <a:t>Parking</a:t>
            </a:r>
          </a:p>
          <a:p>
            <a:r>
              <a:rPr lang="en-US" sz="19900" b="1" dirty="0" smtClean="0">
                <a:latin typeface="Calibri" pitchFamily="34" charset="0"/>
              </a:rPr>
              <a:t>Lot</a:t>
            </a:r>
            <a:endParaRPr lang="en-US" sz="19900" b="1" dirty="0" smtClean="0">
              <a:latin typeface="Calibri" pitchFamily="34" charset="0"/>
            </a:endParaRPr>
          </a:p>
        </p:txBody>
      </p:sp>
    </p:spTree>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4443" y="2824371"/>
            <a:ext cx="7849520" cy="2554545"/>
          </a:xfrm>
          <a:prstGeom prst="rect">
            <a:avLst/>
          </a:prstGeom>
          <a:noFill/>
        </p:spPr>
        <p:txBody>
          <a:bodyPr wrap="none" rtlCol="0">
            <a:spAutoFit/>
          </a:bodyPr>
          <a:lstStyle/>
          <a:p>
            <a:r>
              <a:rPr lang="en-US" sz="8000" b="1" dirty="0" smtClean="0">
                <a:solidFill>
                  <a:srgbClr val="FF0000"/>
                </a:solidFill>
                <a:latin typeface="Calibri" pitchFamily="34" charset="0"/>
              </a:rPr>
              <a:t>Alcohol Toxic,</a:t>
            </a:r>
          </a:p>
          <a:p>
            <a:r>
              <a:rPr lang="en-US" sz="8000" b="1" dirty="0" smtClean="0">
                <a:solidFill>
                  <a:srgbClr val="FF0000"/>
                </a:solidFill>
                <a:latin typeface="Calibri" pitchFamily="34" charset="0"/>
              </a:rPr>
              <a:t>Can Harm Anyone</a:t>
            </a:r>
          </a:p>
        </p:txBody>
      </p:sp>
      <p:sp>
        <p:nvSpPr>
          <p:cNvPr id="3" name="TextBox 2"/>
          <p:cNvSpPr txBox="1"/>
          <p:nvPr/>
        </p:nvSpPr>
        <p:spPr>
          <a:xfrm>
            <a:off x="442427" y="0"/>
            <a:ext cx="4321055" cy="1015663"/>
          </a:xfrm>
          <a:prstGeom prst="rect">
            <a:avLst/>
          </a:prstGeom>
          <a:noFill/>
        </p:spPr>
        <p:txBody>
          <a:bodyPr wrap="none" rtlCol="0">
            <a:spAutoFit/>
          </a:bodyPr>
          <a:lstStyle/>
          <a:p>
            <a:r>
              <a:rPr lang="en-US" sz="6000" b="1" dirty="0" smtClean="0">
                <a:latin typeface="Calibri" pitchFamily="34" charset="0"/>
              </a:rPr>
              <a:t>Agent Model</a:t>
            </a:r>
          </a:p>
        </p:txBody>
      </p:sp>
    </p:spTree>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381" name="Picture 5" descr="clip_image001"/>
          <p:cNvPicPr>
            <a:picLocks noChangeAspect="1" noChangeArrowheads="1"/>
          </p:cNvPicPr>
          <p:nvPr/>
        </p:nvPicPr>
        <p:blipFill>
          <a:blip r:embed="rId3" cstate="print"/>
          <a:srcRect/>
          <a:stretch>
            <a:fillRect/>
          </a:stretch>
        </p:blipFill>
        <p:spPr bwMode="auto">
          <a:xfrm>
            <a:off x="-235281" y="-254000"/>
            <a:ext cx="10420681" cy="8587549"/>
          </a:xfrm>
          <a:prstGeom prst="rect">
            <a:avLst/>
          </a:prstGeom>
          <a:noFill/>
        </p:spPr>
      </p:pic>
      <p:sp>
        <p:nvSpPr>
          <p:cNvPr id="229383" name="Rectangle 7"/>
          <p:cNvSpPr>
            <a:spLocks noChangeArrowheads="1"/>
          </p:cNvSpPr>
          <p:nvPr/>
        </p:nvSpPr>
        <p:spPr bwMode="auto">
          <a:xfrm>
            <a:off x="-25400" y="6753543"/>
            <a:ext cx="10058400" cy="806027"/>
          </a:xfrm>
          <a:prstGeom prst="rect">
            <a:avLst/>
          </a:prstGeom>
          <a:noFill/>
          <a:ln w="9525">
            <a:noFill/>
            <a:miter lim="800000"/>
            <a:headEnd/>
            <a:tailEnd/>
          </a:ln>
          <a:effectLst/>
        </p:spPr>
        <p:txBody>
          <a:bodyPr lIns="101872" tIns="50936" rIns="101872" bIns="50936" anchor="ctr"/>
          <a:lstStyle/>
          <a:p>
            <a:pPr>
              <a:spcBef>
                <a:spcPct val="0"/>
              </a:spcBef>
            </a:pPr>
            <a:r>
              <a:rPr lang="en-US" sz="6600" b="1" dirty="0" smtClean="0">
                <a:solidFill>
                  <a:srgbClr val="FF0000"/>
                </a:solidFill>
                <a:latin typeface="Calibri" pitchFamily="34" charset="0"/>
              </a:rPr>
              <a:t>Prohibition</a:t>
            </a:r>
            <a:r>
              <a:rPr lang="en-US" sz="6600" dirty="0" smtClean="0">
                <a:solidFill>
                  <a:srgbClr val="FF0000"/>
                </a:solidFill>
                <a:latin typeface="Calibri" pitchFamily="34" charset="0"/>
              </a:rPr>
              <a:t> </a:t>
            </a:r>
            <a:r>
              <a:rPr lang="en-US" sz="4400" dirty="0" smtClean="0">
                <a:solidFill>
                  <a:srgbClr val="FF0000"/>
                </a:solidFill>
                <a:latin typeface="Calibri" pitchFamily="34" charset="0"/>
              </a:rPr>
              <a:t>(1919 – 1933)</a:t>
            </a:r>
            <a:endParaRPr lang="en-US" sz="6600" dirty="0">
              <a:solidFill>
                <a:srgbClr val="FF0000"/>
              </a:solidFill>
              <a:latin typeface="Calibri" pitchFamily="34" charset="0"/>
            </a:endParaRPr>
          </a:p>
        </p:txBody>
      </p:sp>
    </p:spTree>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1992" y="1993374"/>
            <a:ext cx="8874417" cy="3785652"/>
          </a:xfrm>
          <a:prstGeom prst="rect">
            <a:avLst/>
          </a:prstGeom>
          <a:noFill/>
        </p:spPr>
        <p:txBody>
          <a:bodyPr wrap="none" rtlCol="0">
            <a:spAutoFit/>
          </a:bodyPr>
          <a:lstStyle/>
          <a:p>
            <a:r>
              <a:rPr lang="en-US" sz="8000" b="1" dirty="0" smtClean="0">
                <a:solidFill>
                  <a:srgbClr val="FF0000"/>
                </a:solidFill>
                <a:latin typeface="Calibri" pitchFamily="34" charset="0"/>
              </a:rPr>
              <a:t>Some individuals </a:t>
            </a:r>
            <a:br>
              <a:rPr lang="en-US" sz="8000" b="1" dirty="0" smtClean="0">
                <a:solidFill>
                  <a:srgbClr val="FF0000"/>
                </a:solidFill>
                <a:latin typeface="Calibri" pitchFamily="34" charset="0"/>
              </a:rPr>
            </a:br>
            <a:r>
              <a:rPr lang="en-US" sz="8000" b="1" dirty="0" smtClean="0">
                <a:solidFill>
                  <a:srgbClr val="FF0000"/>
                </a:solidFill>
                <a:latin typeface="Calibri" pitchFamily="34" charset="0"/>
              </a:rPr>
              <a:t>uniquely vulnerable </a:t>
            </a:r>
            <a:br>
              <a:rPr lang="en-US" sz="8000" b="1" dirty="0" smtClean="0">
                <a:solidFill>
                  <a:srgbClr val="FF0000"/>
                </a:solidFill>
                <a:latin typeface="Calibri" pitchFamily="34" charset="0"/>
              </a:rPr>
            </a:br>
            <a:r>
              <a:rPr lang="en-US" sz="8000" b="1" dirty="0" smtClean="0">
                <a:solidFill>
                  <a:srgbClr val="FF0000"/>
                </a:solidFill>
                <a:latin typeface="Calibri" pitchFamily="34" charset="0"/>
              </a:rPr>
              <a:t>to alcohol</a:t>
            </a:r>
          </a:p>
        </p:txBody>
      </p:sp>
      <p:sp>
        <p:nvSpPr>
          <p:cNvPr id="3" name="TextBox 2"/>
          <p:cNvSpPr txBox="1"/>
          <p:nvPr/>
        </p:nvSpPr>
        <p:spPr>
          <a:xfrm>
            <a:off x="34639" y="0"/>
            <a:ext cx="6136039" cy="1015663"/>
          </a:xfrm>
          <a:prstGeom prst="rect">
            <a:avLst/>
          </a:prstGeom>
          <a:noFill/>
        </p:spPr>
        <p:txBody>
          <a:bodyPr wrap="none" rtlCol="0">
            <a:spAutoFit/>
          </a:bodyPr>
          <a:lstStyle/>
          <a:p>
            <a:r>
              <a:rPr lang="en-US" sz="6000" b="1" dirty="0" smtClean="0">
                <a:latin typeface="Calibri" pitchFamily="34" charset="0"/>
              </a:rPr>
              <a:t>Alcoholism Model</a:t>
            </a:r>
          </a:p>
        </p:txBody>
      </p:sp>
    </p:spTree>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AA Big Book"/>
          <p:cNvPicPr>
            <a:picLocks noChangeAspect="1" noChangeArrowheads="1"/>
          </p:cNvPicPr>
          <p:nvPr/>
        </p:nvPicPr>
        <p:blipFill>
          <a:blip r:embed="rId3" cstate="print"/>
          <a:srcRect/>
          <a:stretch>
            <a:fillRect/>
          </a:stretch>
        </p:blipFill>
        <p:spPr bwMode="auto">
          <a:xfrm>
            <a:off x="0" y="-24861"/>
            <a:ext cx="10058400" cy="15711206"/>
          </a:xfrm>
          <a:prstGeom prst="rect">
            <a:avLst/>
          </a:prstGeom>
          <a:noFill/>
          <a:ln w="9525">
            <a:noFill/>
            <a:miter lim="800000"/>
            <a:headEnd/>
            <a:tailEnd/>
          </a:ln>
        </p:spPr>
      </p:pic>
    </p:spTree>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8098" y="1429808"/>
            <a:ext cx="7533323" cy="6494992"/>
            <a:chOff x="1351598" y="1"/>
            <a:chExt cx="7533323" cy="6494992"/>
          </a:xfrm>
        </p:grpSpPr>
        <p:sp>
          <p:nvSpPr>
            <p:cNvPr id="17410" name="Rectangle 6"/>
            <p:cNvSpPr>
              <a:spLocks noChangeArrowheads="1"/>
            </p:cNvSpPr>
            <p:nvPr/>
          </p:nvSpPr>
          <p:spPr bwMode="auto">
            <a:xfrm>
              <a:off x="1351598" y="1"/>
              <a:ext cx="7533323" cy="6494992"/>
            </a:xfrm>
            <a:prstGeom prst="rect">
              <a:avLst/>
            </a:prstGeom>
            <a:solidFill>
              <a:schemeClr val="tx1"/>
            </a:solidFill>
            <a:ln w="9525" algn="ctr">
              <a:noFill/>
              <a:miter lim="800000"/>
              <a:headEnd/>
              <a:tailEnd/>
            </a:ln>
          </p:spPr>
          <p:txBody>
            <a:bodyPr wrap="none" lIns="101872" tIns="50936" rIns="101872" bIns="50936" anchor="ctr"/>
            <a:lstStyle/>
            <a:p>
              <a:endParaRPr lang="en-US"/>
            </a:p>
          </p:txBody>
        </p:sp>
        <p:grpSp>
          <p:nvGrpSpPr>
            <p:cNvPr id="2" name="Group 4"/>
            <p:cNvGrpSpPr>
              <a:grpSpLocks/>
            </p:cNvGrpSpPr>
            <p:nvPr/>
          </p:nvGrpSpPr>
          <p:grpSpPr bwMode="auto">
            <a:xfrm>
              <a:off x="2037875" y="296863"/>
              <a:ext cx="6099651" cy="5181600"/>
              <a:chOff x="2793344" y="2615900"/>
              <a:chExt cx="3557312" cy="2934368"/>
            </a:xfrm>
          </p:grpSpPr>
          <p:pic>
            <p:nvPicPr>
              <p:cNvPr id="17413" name="Picture 2" descr="traffic_light_red_part.png"/>
              <p:cNvPicPr>
                <a:picLocks noChangeAspect="1"/>
              </p:cNvPicPr>
              <p:nvPr/>
            </p:nvPicPr>
            <p:blipFill>
              <a:blip r:embed="rId4" cstate="print"/>
              <a:srcRect/>
              <a:stretch>
                <a:fillRect/>
              </a:stretch>
            </p:blipFill>
            <p:spPr bwMode="auto">
              <a:xfrm>
                <a:off x="2798425" y="2615900"/>
                <a:ext cx="3547149" cy="1626200"/>
              </a:xfrm>
              <a:prstGeom prst="rect">
                <a:avLst/>
              </a:prstGeom>
              <a:noFill/>
              <a:ln w="9525">
                <a:noFill/>
                <a:miter lim="800000"/>
                <a:headEnd/>
                <a:tailEnd/>
              </a:ln>
            </p:spPr>
          </p:pic>
          <p:pic>
            <p:nvPicPr>
              <p:cNvPr id="17414" name="Picture 3" descr="traffic_light_green_partall.png"/>
              <p:cNvPicPr>
                <a:picLocks noChangeAspect="1"/>
              </p:cNvPicPr>
              <p:nvPr/>
            </p:nvPicPr>
            <p:blipFill>
              <a:blip r:embed="rId5" cstate="print"/>
              <a:srcRect/>
              <a:stretch>
                <a:fillRect/>
              </a:stretch>
            </p:blipFill>
            <p:spPr bwMode="auto">
              <a:xfrm>
                <a:off x="2793344" y="4228981"/>
                <a:ext cx="3557312" cy="1321287"/>
              </a:xfrm>
              <a:prstGeom prst="rect">
                <a:avLst/>
              </a:prstGeom>
              <a:noFill/>
              <a:ln w="9525">
                <a:noFill/>
                <a:miter lim="800000"/>
                <a:headEnd/>
                <a:tailEnd/>
              </a:ln>
            </p:spPr>
          </p:pic>
        </p:grpSp>
      </p:grpSp>
      <p:sp>
        <p:nvSpPr>
          <p:cNvPr id="8" name="TextBox 7"/>
          <p:cNvSpPr txBox="1"/>
          <p:nvPr/>
        </p:nvSpPr>
        <p:spPr>
          <a:xfrm>
            <a:off x="3920839" y="0"/>
            <a:ext cx="6136039" cy="1015663"/>
          </a:xfrm>
          <a:prstGeom prst="rect">
            <a:avLst/>
          </a:prstGeom>
          <a:noFill/>
        </p:spPr>
        <p:txBody>
          <a:bodyPr wrap="none" rtlCol="0">
            <a:spAutoFit/>
          </a:bodyPr>
          <a:lstStyle/>
          <a:p>
            <a:r>
              <a:rPr lang="en-US" sz="6000" b="1" dirty="0" smtClean="0">
                <a:latin typeface="Calibri" pitchFamily="34" charset="0"/>
              </a:rPr>
              <a:t>Alcoholism Model</a:t>
            </a:r>
          </a:p>
        </p:txBody>
      </p:sp>
    </p:spTree>
    <p:custDataLst>
      <p:tags r:id="rId1"/>
    </p:custData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OM Broaden Base Book Pic.jpg"/>
          <p:cNvPicPr>
            <a:picLocks noChangeAspect="1"/>
          </p:cNvPicPr>
          <p:nvPr/>
        </p:nvPicPr>
        <p:blipFill>
          <a:blip r:embed="rId3" cstate="print"/>
          <a:stretch>
            <a:fillRect/>
          </a:stretch>
        </p:blipFill>
        <p:spPr>
          <a:xfrm>
            <a:off x="0" y="0"/>
            <a:ext cx="10058400" cy="7772400"/>
          </a:xfrm>
          <a:prstGeom prst="rect">
            <a:avLst/>
          </a:prstGeom>
        </p:spPr>
      </p:pic>
      <p:sp>
        <p:nvSpPr>
          <p:cNvPr id="3" name="TextBox 2"/>
          <p:cNvSpPr txBox="1"/>
          <p:nvPr/>
        </p:nvSpPr>
        <p:spPr>
          <a:xfrm>
            <a:off x="-20516" y="5662079"/>
            <a:ext cx="3530961" cy="2089516"/>
          </a:xfrm>
          <a:prstGeom prst="rect">
            <a:avLst/>
          </a:prstGeom>
          <a:noFill/>
        </p:spPr>
        <p:txBody>
          <a:bodyPr wrap="none" lIns="101872" tIns="50936" rIns="101872" bIns="50936" rtlCol="0">
            <a:spAutoFit/>
          </a:bodyPr>
          <a:lstStyle/>
          <a:p>
            <a:r>
              <a:rPr lang="en-US" sz="12800" b="1" dirty="0" smtClean="0">
                <a:solidFill>
                  <a:srgbClr val="FF0000"/>
                </a:solidFill>
                <a:latin typeface="Calibri" pitchFamily="34" charset="0"/>
              </a:rPr>
              <a:t>1990</a:t>
            </a:r>
          </a:p>
        </p:txBody>
      </p:sp>
    </p:spTree>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ChangeArrowheads="1"/>
          </p:cNvSpPr>
          <p:nvPr/>
        </p:nvSpPr>
        <p:spPr bwMode="auto">
          <a:xfrm>
            <a:off x="-66662" y="5306271"/>
            <a:ext cx="8969350" cy="1824877"/>
          </a:xfrm>
          <a:prstGeom prst="rect">
            <a:avLst/>
          </a:prstGeom>
          <a:noFill/>
          <a:ln w="9525" algn="ctr">
            <a:noFill/>
            <a:miter lim="800000"/>
            <a:headEnd/>
            <a:tailEnd/>
          </a:ln>
        </p:spPr>
        <p:txBody>
          <a:bodyPr wrap="none" lIns="101872" tIns="50936" rIns="101872" bIns="50936">
            <a:spAutoFit/>
          </a:bodyPr>
          <a:lstStyle/>
          <a:p>
            <a:pPr algn="r" eaLnBrk="0" hangingPunct="0">
              <a:spcBef>
                <a:spcPct val="30000"/>
              </a:spcBef>
              <a:spcAft>
                <a:spcPts val="1200"/>
              </a:spcAft>
            </a:pPr>
            <a:r>
              <a:rPr lang="en-US" sz="4900" b="1" dirty="0"/>
              <a:t>The ecology of medical </a:t>
            </a:r>
            <a:r>
              <a:rPr lang="en-US" sz="4900" b="1" dirty="0" smtClean="0"/>
              <a:t>care </a:t>
            </a:r>
          </a:p>
          <a:p>
            <a:pPr algn="r" eaLnBrk="0" hangingPunct="0">
              <a:spcBef>
                <a:spcPct val="30000"/>
              </a:spcBef>
              <a:spcAft>
                <a:spcPts val="1200"/>
              </a:spcAft>
            </a:pPr>
            <a:r>
              <a:rPr lang="en-US" sz="2300" dirty="0" smtClean="0"/>
              <a:t>White </a:t>
            </a:r>
            <a:r>
              <a:rPr lang="en-US" sz="2300" dirty="0"/>
              <a:t>KL, Williams F, Greenberg BG </a:t>
            </a:r>
            <a:r>
              <a:rPr lang="en-US" sz="2300" dirty="0" smtClean="0"/>
              <a:t>1961 </a:t>
            </a:r>
            <a:br>
              <a:rPr lang="en-US" sz="2300" dirty="0" smtClean="0"/>
            </a:br>
            <a:r>
              <a:rPr lang="en-US" sz="2300" dirty="0" smtClean="0"/>
              <a:t>NEJM </a:t>
            </a:r>
            <a:r>
              <a:rPr lang="en-US" sz="2300" dirty="0"/>
              <a:t>265(18): 885-892.  </a:t>
            </a:r>
          </a:p>
        </p:txBody>
      </p:sp>
      <p:sp>
        <p:nvSpPr>
          <p:cNvPr id="5123" name="Text Box 5"/>
          <p:cNvSpPr txBox="1">
            <a:spLocks noChangeArrowheads="1"/>
          </p:cNvSpPr>
          <p:nvPr/>
        </p:nvSpPr>
        <p:spPr bwMode="auto">
          <a:xfrm>
            <a:off x="677546" y="1144271"/>
            <a:ext cx="8387240" cy="1472473"/>
          </a:xfrm>
          <a:prstGeom prst="rect">
            <a:avLst/>
          </a:prstGeom>
          <a:noFill/>
          <a:ln w="9525">
            <a:noFill/>
            <a:miter lim="800000"/>
            <a:headEnd/>
            <a:tailEnd/>
          </a:ln>
        </p:spPr>
        <p:txBody>
          <a:bodyPr lIns="101872" tIns="50936" rIns="101872" bIns="50936">
            <a:spAutoFit/>
          </a:bodyPr>
          <a:lstStyle/>
          <a:p>
            <a:r>
              <a:rPr lang="en-US" sz="8800" b="1" dirty="0" smtClean="0">
                <a:solidFill>
                  <a:srgbClr val="FABE00"/>
                </a:solidFill>
              </a:rPr>
              <a:t>epidemiologic</a:t>
            </a:r>
            <a:endParaRPr lang="en-US" sz="8800" b="1" dirty="0">
              <a:solidFill>
                <a:srgbClr val="FABE00"/>
              </a:solidFill>
            </a:endParaRPr>
          </a:p>
        </p:txBody>
      </p:sp>
      <p:sp>
        <p:nvSpPr>
          <p:cNvPr id="4" name="TextBox 3"/>
          <p:cNvSpPr txBox="1"/>
          <p:nvPr/>
        </p:nvSpPr>
        <p:spPr>
          <a:xfrm>
            <a:off x="1958602" y="2819400"/>
            <a:ext cx="2566728" cy="1446550"/>
          </a:xfrm>
          <a:prstGeom prst="rect">
            <a:avLst/>
          </a:prstGeom>
          <a:noFill/>
        </p:spPr>
        <p:txBody>
          <a:bodyPr wrap="none" rtlCol="0">
            <a:spAutoFit/>
          </a:bodyPr>
          <a:lstStyle/>
          <a:p>
            <a:r>
              <a:rPr lang="en-US" sz="8800" b="1" dirty="0" smtClean="0">
                <a:solidFill>
                  <a:srgbClr val="FABE00"/>
                </a:solidFill>
              </a:rPr>
              <a:t>shift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withEffect">
                                  <p:stCondLst>
                                    <p:cond delay="0"/>
                                  </p:stCondLst>
                                  <p:childTnLst>
                                    <p:animMotion origin="layout" path="M 0 0  L 0.25 0  E" pathEditMode="relative" ptsTypes="">
                                      <p:cBhvr>
                                        <p:cTn id="6"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241" y="1169447"/>
            <a:ext cx="2788920" cy="1572768"/>
          </a:xfrm>
          <a:prstGeom prst="rect">
            <a:avLst/>
          </a:prstGeom>
          <a:solidFill>
            <a:srgbClr val="FFFF00"/>
          </a:solidFill>
          <a:ln cap="rnd">
            <a:noFill/>
          </a:ln>
        </p:spPr>
        <p:style>
          <a:lnRef idx="2">
            <a:schemeClr val="dk1"/>
          </a:lnRef>
          <a:fillRef idx="1">
            <a:schemeClr val="lt1"/>
          </a:fillRef>
          <a:effectRef idx="0">
            <a:schemeClr val="dk1"/>
          </a:effectRef>
          <a:fontRef idx="minor">
            <a:schemeClr val="dk1"/>
          </a:fontRef>
        </p:style>
        <p:txBody>
          <a:bodyPr wrap="none" rtlCol="0" anchor="ctr" anchorCtr="0">
            <a:spAutoFit/>
          </a:bodyPr>
          <a:lstStyle/>
          <a:p>
            <a:r>
              <a:rPr lang="en-US" sz="3200" b="1" dirty="0" smtClean="0">
                <a:latin typeface="Calibri" pitchFamily="34" charset="0"/>
              </a:rPr>
              <a:t>Define</a:t>
            </a:r>
            <a:br>
              <a:rPr lang="en-US" sz="3200" b="1" dirty="0" smtClean="0">
                <a:latin typeface="Calibri" pitchFamily="34" charset="0"/>
              </a:rPr>
            </a:br>
            <a:r>
              <a:rPr lang="en-US" sz="3200" b="1" dirty="0" smtClean="0">
                <a:latin typeface="Calibri" pitchFamily="34" charset="0"/>
              </a:rPr>
              <a:t>problem</a:t>
            </a:r>
            <a:endParaRPr lang="en-US" sz="3600" b="1" dirty="0" smtClean="0">
              <a:latin typeface="Calibri" pitchFamily="34" charset="0"/>
            </a:endParaRPr>
          </a:p>
        </p:txBody>
      </p:sp>
      <p:sp>
        <p:nvSpPr>
          <p:cNvPr id="6" name="TextBox 5"/>
          <p:cNvSpPr txBox="1"/>
          <p:nvPr/>
        </p:nvSpPr>
        <p:spPr>
          <a:xfrm>
            <a:off x="2669744" y="2849880"/>
            <a:ext cx="2788920" cy="1569660"/>
          </a:xfrm>
          <a:prstGeom prst="rect">
            <a:avLst/>
          </a:prstGeom>
          <a:solidFill>
            <a:schemeClr val="bg1">
              <a:lumMod val="65000"/>
              <a:lumOff val="35000"/>
            </a:schemeClr>
          </a:solidFill>
        </p:spPr>
        <p:txBody>
          <a:bodyPr wrap="none" rtlCol="0">
            <a:spAutoFit/>
          </a:bodyPr>
          <a:lstStyle/>
          <a:p>
            <a:r>
              <a:rPr lang="en-US" sz="3200" b="1" dirty="0" smtClean="0">
                <a:solidFill>
                  <a:schemeClr val="bg1"/>
                </a:solidFill>
                <a:latin typeface="Calibri" pitchFamily="34" charset="0"/>
              </a:rPr>
              <a:t>Identify risk</a:t>
            </a:r>
            <a:br>
              <a:rPr lang="en-US" sz="3200" b="1" dirty="0" smtClean="0">
                <a:solidFill>
                  <a:schemeClr val="bg1"/>
                </a:solidFill>
                <a:latin typeface="Calibri" pitchFamily="34" charset="0"/>
              </a:rPr>
            </a:br>
            <a:r>
              <a:rPr lang="en-US" sz="3200" b="1" dirty="0" smtClean="0">
                <a:solidFill>
                  <a:schemeClr val="bg1"/>
                </a:solidFill>
                <a:latin typeface="Calibri" pitchFamily="34" charset="0"/>
              </a:rPr>
              <a:t>&amp; protective</a:t>
            </a:r>
            <a:br>
              <a:rPr lang="en-US" sz="3200" b="1" dirty="0" smtClean="0">
                <a:solidFill>
                  <a:schemeClr val="bg1"/>
                </a:solidFill>
                <a:latin typeface="Calibri" pitchFamily="34" charset="0"/>
              </a:rPr>
            </a:br>
            <a:r>
              <a:rPr lang="en-US" sz="3200" b="1" dirty="0" smtClean="0">
                <a:solidFill>
                  <a:schemeClr val="bg1"/>
                </a:solidFill>
                <a:latin typeface="Calibri" pitchFamily="34" charset="0"/>
              </a:rPr>
              <a:t>factors</a:t>
            </a:r>
          </a:p>
        </p:txBody>
      </p:sp>
      <p:sp>
        <p:nvSpPr>
          <p:cNvPr id="7" name="TextBox 6"/>
          <p:cNvSpPr txBox="1"/>
          <p:nvPr/>
        </p:nvSpPr>
        <p:spPr>
          <a:xfrm>
            <a:off x="4764592" y="4555034"/>
            <a:ext cx="2786596" cy="1569660"/>
          </a:xfrm>
          <a:prstGeom prst="rect">
            <a:avLst/>
          </a:prstGeom>
          <a:solidFill>
            <a:schemeClr val="bg1">
              <a:lumMod val="65000"/>
              <a:lumOff val="35000"/>
            </a:schemeClr>
          </a:solidFill>
        </p:spPr>
        <p:txBody>
          <a:bodyPr wrap="none" rtlCol="0">
            <a:spAutoFit/>
          </a:bodyPr>
          <a:lstStyle/>
          <a:p>
            <a:r>
              <a:rPr lang="en-US" sz="3200" b="1" dirty="0" smtClean="0">
                <a:solidFill>
                  <a:schemeClr val="bg1"/>
                </a:solidFill>
                <a:latin typeface="Calibri" pitchFamily="34" charset="0"/>
              </a:rPr>
              <a:t>Develop &amp;</a:t>
            </a:r>
            <a:br>
              <a:rPr lang="en-US" sz="3200" b="1" dirty="0" smtClean="0">
                <a:solidFill>
                  <a:schemeClr val="bg1"/>
                </a:solidFill>
                <a:latin typeface="Calibri" pitchFamily="34" charset="0"/>
              </a:rPr>
            </a:br>
            <a:r>
              <a:rPr lang="en-US" sz="3200" b="1" dirty="0" smtClean="0">
                <a:solidFill>
                  <a:schemeClr val="bg1"/>
                </a:solidFill>
                <a:latin typeface="Calibri" pitchFamily="34" charset="0"/>
              </a:rPr>
              <a:t>test prevention</a:t>
            </a:r>
          </a:p>
          <a:p>
            <a:r>
              <a:rPr lang="en-US" sz="3200" b="1" dirty="0" smtClean="0">
                <a:solidFill>
                  <a:schemeClr val="bg1"/>
                </a:solidFill>
                <a:latin typeface="Calibri" pitchFamily="34" charset="0"/>
              </a:rPr>
              <a:t>strategies</a:t>
            </a:r>
          </a:p>
        </p:txBody>
      </p:sp>
      <p:sp>
        <p:nvSpPr>
          <p:cNvPr id="8" name="TextBox 7"/>
          <p:cNvSpPr txBox="1"/>
          <p:nvPr/>
        </p:nvSpPr>
        <p:spPr>
          <a:xfrm>
            <a:off x="7269480" y="6217980"/>
            <a:ext cx="2788920" cy="1569660"/>
          </a:xfrm>
          <a:prstGeom prst="rect">
            <a:avLst/>
          </a:prstGeom>
          <a:solidFill>
            <a:schemeClr val="bg1">
              <a:lumMod val="65000"/>
              <a:lumOff val="35000"/>
            </a:schemeClr>
          </a:solidFill>
          <a:ln cap="rnd"/>
        </p:spPr>
        <p:style>
          <a:lnRef idx="2">
            <a:schemeClr val="dk1"/>
          </a:lnRef>
          <a:fillRef idx="1">
            <a:schemeClr val="lt1"/>
          </a:fillRef>
          <a:effectRef idx="0">
            <a:schemeClr val="dk1"/>
          </a:effectRef>
          <a:fontRef idx="minor">
            <a:schemeClr val="dk1"/>
          </a:fontRef>
        </p:style>
        <p:txBody>
          <a:bodyPr wrap="none" rtlCol="0">
            <a:spAutoFit/>
          </a:bodyPr>
          <a:lstStyle/>
          <a:p>
            <a:r>
              <a:rPr lang="en-US" sz="3200" b="1" dirty="0" smtClean="0">
                <a:latin typeface="Calibri" pitchFamily="34" charset="0"/>
              </a:rPr>
              <a:t>Assure</a:t>
            </a:r>
          </a:p>
          <a:p>
            <a:r>
              <a:rPr lang="en-US" sz="3200" b="1" dirty="0" smtClean="0">
                <a:latin typeface="Calibri" pitchFamily="34" charset="0"/>
              </a:rPr>
              <a:t>widespread</a:t>
            </a:r>
          </a:p>
          <a:p>
            <a:r>
              <a:rPr lang="en-US" sz="3200" b="1" dirty="0" smtClean="0">
                <a:latin typeface="Calibri" pitchFamily="34" charset="0"/>
              </a:rPr>
              <a:t>adoption</a:t>
            </a:r>
          </a:p>
        </p:txBody>
      </p:sp>
      <p:sp>
        <p:nvSpPr>
          <p:cNvPr id="15" name="Bent Arrow 14"/>
          <p:cNvSpPr/>
          <p:nvPr/>
        </p:nvSpPr>
        <p:spPr>
          <a:xfrm rot="5400000">
            <a:off x="3093720" y="1706880"/>
            <a:ext cx="701040" cy="1127760"/>
          </a:xfrm>
          <a:prstGeom prst="bentArrow">
            <a:avLst>
              <a:gd name="adj1" fmla="val 14063"/>
              <a:gd name="adj2" fmla="val 19532"/>
              <a:gd name="adj3" fmla="val 25000"/>
              <a:gd name="adj4" fmla="val 60938"/>
            </a:avLst>
          </a:pr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Bent Arrow 15"/>
          <p:cNvSpPr/>
          <p:nvPr/>
        </p:nvSpPr>
        <p:spPr>
          <a:xfrm rot="5400000">
            <a:off x="7848600" y="5059680"/>
            <a:ext cx="701040" cy="1127760"/>
          </a:xfrm>
          <a:prstGeom prst="bentArrow">
            <a:avLst>
              <a:gd name="adj1" fmla="val 14063"/>
              <a:gd name="adj2" fmla="val 19532"/>
              <a:gd name="adj3" fmla="val 25000"/>
              <a:gd name="adj4" fmla="val 60938"/>
            </a:avLst>
          </a:pr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Bent Arrow 17"/>
          <p:cNvSpPr/>
          <p:nvPr/>
        </p:nvSpPr>
        <p:spPr>
          <a:xfrm rot="5400000">
            <a:off x="5791200" y="3337560"/>
            <a:ext cx="701040" cy="1127760"/>
          </a:xfrm>
          <a:prstGeom prst="bentArrow">
            <a:avLst>
              <a:gd name="adj1" fmla="val 14063"/>
              <a:gd name="adj2" fmla="val 19532"/>
              <a:gd name="adj3" fmla="val 25000"/>
              <a:gd name="adj4" fmla="val 60938"/>
            </a:avLst>
          </a:prstGeom>
          <a:solidFill>
            <a:schemeClr val="bg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TextBox 10"/>
          <p:cNvSpPr txBox="1"/>
          <p:nvPr/>
        </p:nvSpPr>
        <p:spPr>
          <a:xfrm flipH="1">
            <a:off x="3771900" y="0"/>
            <a:ext cx="6261100" cy="830997"/>
          </a:xfrm>
          <a:prstGeom prst="rect">
            <a:avLst/>
          </a:prstGeom>
          <a:solidFill>
            <a:schemeClr val="bg2"/>
          </a:solidFill>
        </p:spPr>
        <p:txBody>
          <a:bodyPr wrap="square" rtlCol="0">
            <a:spAutoFit/>
          </a:bodyPr>
          <a:lstStyle/>
          <a:p>
            <a:r>
              <a:rPr lang="en-US" sz="4800" b="1" dirty="0" smtClean="0">
                <a:latin typeface="Calibri" pitchFamily="34" charset="0"/>
              </a:rPr>
              <a:t>Public Health Model</a:t>
            </a:r>
            <a:endParaRPr lang="en-US" sz="5400" b="1" dirty="0" smtClean="0">
              <a:latin typeface="Calibri" pitchFamily="34" charset="0"/>
            </a:endParaRP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3"/>
          <p:cNvSpPr txBox="1">
            <a:spLocks noChangeArrowheads="1"/>
          </p:cNvSpPr>
          <p:nvPr/>
        </p:nvSpPr>
        <p:spPr bwMode="auto">
          <a:xfrm>
            <a:off x="1337628" y="1853142"/>
            <a:ext cx="4625817" cy="572135"/>
          </a:xfrm>
          <a:prstGeom prst="rect">
            <a:avLst/>
          </a:prstGeom>
          <a:solidFill>
            <a:srgbClr val="00FF00"/>
          </a:solidFill>
          <a:ln w="9525" algn="ctr">
            <a:noFill/>
            <a:miter lim="800000"/>
            <a:headEnd/>
            <a:tailEnd/>
          </a:ln>
        </p:spPr>
        <p:txBody>
          <a:bodyPr lIns="101872" tIns="50936" rIns="101872" bIns="50936" anchor="ctr" anchorCtr="1"/>
          <a:lstStyle/>
          <a:p>
            <a:pPr>
              <a:spcBef>
                <a:spcPct val="50000"/>
              </a:spcBef>
            </a:pPr>
            <a:r>
              <a:rPr lang="en-US" sz="3100" b="1" dirty="0">
                <a:solidFill>
                  <a:schemeClr val="bg1"/>
                </a:solidFill>
                <a:latin typeface="Calibri" pitchFamily="34" charset="0"/>
              </a:rPr>
              <a:t>lifetime abstinence</a:t>
            </a:r>
          </a:p>
        </p:txBody>
      </p:sp>
      <p:sp>
        <p:nvSpPr>
          <p:cNvPr id="3075" name="Text Box 15"/>
          <p:cNvSpPr txBox="1">
            <a:spLocks noChangeArrowheads="1"/>
          </p:cNvSpPr>
          <p:nvPr/>
        </p:nvSpPr>
        <p:spPr bwMode="auto">
          <a:xfrm>
            <a:off x="1878965" y="2590801"/>
            <a:ext cx="4625817" cy="572135"/>
          </a:xfrm>
          <a:prstGeom prst="rect">
            <a:avLst/>
          </a:prstGeom>
          <a:solidFill>
            <a:srgbClr val="86FF00"/>
          </a:solidFill>
          <a:ln w="9525" algn="ctr">
            <a:noFill/>
            <a:miter lim="800000"/>
            <a:headEnd/>
            <a:tailEnd/>
          </a:ln>
        </p:spPr>
        <p:txBody>
          <a:bodyPr lIns="101872" tIns="50936" rIns="101872" bIns="50936" anchor="ctr" anchorCtr="1"/>
          <a:lstStyle/>
          <a:p>
            <a:pPr>
              <a:spcBef>
                <a:spcPct val="50000"/>
              </a:spcBef>
            </a:pPr>
            <a:r>
              <a:rPr lang="en-US" sz="3100" b="1" dirty="0">
                <a:solidFill>
                  <a:schemeClr val="bg1"/>
                </a:solidFill>
                <a:latin typeface="Calibri" pitchFamily="34" charset="0"/>
              </a:rPr>
              <a:t>current abstinence</a:t>
            </a:r>
          </a:p>
        </p:txBody>
      </p:sp>
      <p:sp>
        <p:nvSpPr>
          <p:cNvPr id="3076" name="Text Box 16"/>
          <p:cNvSpPr txBox="1">
            <a:spLocks noChangeArrowheads="1"/>
          </p:cNvSpPr>
          <p:nvPr/>
        </p:nvSpPr>
        <p:spPr bwMode="auto">
          <a:xfrm>
            <a:off x="2441258" y="3303271"/>
            <a:ext cx="4625817" cy="572135"/>
          </a:xfrm>
          <a:prstGeom prst="rect">
            <a:avLst/>
          </a:prstGeom>
          <a:solidFill>
            <a:srgbClr val="D8FF00"/>
          </a:solidFill>
          <a:ln w="9525" algn="ctr">
            <a:noFill/>
            <a:miter lim="800000"/>
            <a:headEnd/>
            <a:tailEnd/>
          </a:ln>
        </p:spPr>
        <p:txBody>
          <a:bodyPr lIns="101872" tIns="50936" rIns="101872" bIns="50936" anchor="ctr" anchorCtr="1"/>
          <a:lstStyle/>
          <a:p>
            <a:pPr>
              <a:spcBef>
                <a:spcPct val="50000"/>
              </a:spcBef>
            </a:pPr>
            <a:r>
              <a:rPr lang="en-US" sz="3100" b="1" dirty="0">
                <a:solidFill>
                  <a:schemeClr val="bg1"/>
                </a:solidFill>
                <a:latin typeface="Calibri" pitchFamily="34" charset="0"/>
              </a:rPr>
              <a:t>low risk drinking</a:t>
            </a:r>
          </a:p>
        </p:txBody>
      </p:sp>
      <p:sp>
        <p:nvSpPr>
          <p:cNvPr id="3077" name="Text Box 17"/>
          <p:cNvSpPr txBox="1">
            <a:spLocks noChangeArrowheads="1"/>
          </p:cNvSpPr>
          <p:nvPr/>
        </p:nvSpPr>
        <p:spPr bwMode="auto">
          <a:xfrm>
            <a:off x="3012283" y="4026535"/>
            <a:ext cx="4625815" cy="572135"/>
          </a:xfrm>
          <a:prstGeom prst="rect">
            <a:avLst/>
          </a:prstGeom>
          <a:solidFill>
            <a:srgbClr val="FFE800"/>
          </a:solidFill>
          <a:ln w="9525" algn="ctr">
            <a:noFill/>
            <a:miter lim="800000"/>
            <a:headEnd/>
            <a:tailEnd/>
          </a:ln>
        </p:spPr>
        <p:txBody>
          <a:bodyPr lIns="101872" tIns="50936" rIns="101872" bIns="50936" anchor="ctr" anchorCtr="1"/>
          <a:lstStyle/>
          <a:p>
            <a:pPr>
              <a:spcBef>
                <a:spcPct val="50000"/>
              </a:spcBef>
            </a:pPr>
            <a:r>
              <a:rPr lang="en-US" sz="3100" b="1" dirty="0">
                <a:solidFill>
                  <a:schemeClr val="bg1"/>
                </a:solidFill>
                <a:latin typeface="Calibri" pitchFamily="34" charset="0"/>
              </a:rPr>
              <a:t>hazardous drinking</a:t>
            </a:r>
          </a:p>
        </p:txBody>
      </p:sp>
      <p:sp>
        <p:nvSpPr>
          <p:cNvPr id="3079" name="Text Box 19"/>
          <p:cNvSpPr txBox="1">
            <a:spLocks noChangeArrowheads="1"/>
          </p:cNvSpPr>
          <p:nvPr/>
        </p:nvSpPr>
        <p:spPr bwMode="auto">
          <a:xfrm>
            <a:off x="3618230" y="4694027"/>
            <a:ext cx="4625817" cy="572135"/>
          </a:xfrm>
          <a:prstGeom prst="rect">
            <a:avLst/>
          </a:prstGeom>
          <a:solidFill>
            <a:srgbClr val="FFC700"/>
          </a:solidFill>
          <a:ln w="9525" algn="ctr">
            <a:noFill/>
            <a:miter lim="800000"/>
            <a:headEnd/>
            <a:tailEnd/>
          </a:ln>
        </p:spPr>
        <p:txBody>
          <a:bodyPr lIns="101872" tIns="50936" rIns="101872" bIns="50936" anchor="ctr" anchorCtr="1"/>
          <a:lstStyle/>
          <a:p>
            <a:pPr>
              <a:spcBef>
                <a:spcPct val="50000"/>
              </a:spcBef>
            </a:pPr>
            <a:r>
              <a:rPr lang="en-US" sz="3100" b="1" dirty="0">
                <a:solidFill>
                  <a:schemeClr val="bg1"/>
                </a:solidFill>
                <a:latin typeface="Calibri" pitchFamily="34" charset="0"/>
              </a:rPr>
              <a:t>harmful drinking</a:t>
            </a:r>
          </a:p>
        </p:txBody>
      </p:sp>
      <p:sp>
        <p:nvSpPr>
          <p:cNvPr id="3080" name="Text Box 20"/>
          <p:cNvSpPr txBox="1">
            <a:spLocks noChangeArrowheads="1"/>
          </p:cNvSpPr>
          <p:nvPr/>
        </p:nvSpPr>
        <p:spPr bwMode="auto">
          <a:xfrm>
            <a:off x="4171792" y="5417292"/>
            <a:ext cx="4629308" cy="573933"/>
          </a:xfrm>
          <a:prstGeom prst="rect">
            <a:avLst/>
          </a:prstGeom>
          <a:solidFill>
            <a:srgbClr val="FF8C00"/>
          </a:solidFill>
          <a:ln w="9525" algn="ctr">
            <a:noFill/>
            <a:miter lim="800000"/>
            <a:headEnd/>
            <a:tailEnd/>
          </a:ln>
        </p:spPr>
        <p:txBody>
          <a:bodyPr lIns="101872" tIns="50936" rIns="101872" bIns="50936" anchor="ctr" anchorCtr="1"/>
          <a:lstStyle/>
          <a:p>
            <a:pPr>
              <a:spcBef>
                <a:spcPct val="50000"/>
              </a:spcBef>
            </a:pPr>
            <a:r>
              <a:rPr lang="en-US" sz="3100" b="1" dirty="0">
                <a:solidFill>
                  <a:schemeClr val="bg1"/>
                </a:solidFill>
                <a:latin typeface="Calibri" pitchFamily="34" charset="0"/>
              </a:rPr>
              <a:t>dependence symptoms</a:t>
            </a:r>
          </a:p>
        </p:txBody>
      </p:sp>
      <p:sp>
        <p:nvSpPr>
          <p:cNvPr id="21512" name="Text Box 21"/>
          <p:cNvSpPr txBox="1">
            <a:spLocks noChangeArrowheads="1"/>
          </p:cNvSpPr>
          <p:nvPr/>
        </p:nvSpPr>
        <p:spPr bwMode="auto">
          <a:xfrm>
            <a:off x="4709638" y="6113569"/>
            <a:ext cx="4625815" cy="572135"/>
          </a:xfrm>
          <a:prstGeom prst="rect">
            <a:avLst/>
          </a:prstGeom>
          <a:solidFill>
            <a:srgbClr val="FF0000"/>
          </a:solidFill>
          <a:ln w="9525" algn="ctr">
            <a:noFill/>
            <a:miter lim="800000"/>
            <a:headEnd/>
            <a:tailEnd/>
          </a:ln>
        </p:spPr>
        <p:txBody>
          <a:bodyPr lIns="101872" tIns="50936" rIns="101872" bIns="50936" anchor="ctr" anchorCtr="1"/>
          <a:lstStyle/>
          <a:p>
            <a:pPr>
              <a:spcBef>
                <a:spcPct val="50000"/>
              </a:spcBef>
            </a:pPr>
            <a:r>
              <a:rPr lang="en-US" sz="3100" b="1" dirty="0">
                <a:solidFill>
                  <a:schemeClr val="bg1"/>
                </a:solidFill>
                <a:latin typeface="Calibri" pitchFamily="34" charset="0"/>
              </a:rPr>
              <a:t>dependence</a:t>
            </a:r>
          </a:p>
        </p:txBody>
      </p:sp>
      <p:sp>
        <p:nvSpPr>
          <p:cNvPr id="21513" name="TextBox 91"/>
          <p:cNvSpPr txBox="1">
            <a:spLocks noChangeArrowheads="1"/>
          </p:cNvSpPr>
          <p:nvPr/>
        </p:nvSpPr>
        <p:spPr bwMode="auto">
          <a:xfrm>
            <a:off x="242730" y="181716"/>
            <a:ext cx="8331553" cy="936295"/>
          </a:xfrm>
          <a:prstGeom prst="rect">
            <a:avLst/>
          </a:prstGeom>
          <a:noFill/>
          <a:ln w="9525">
            <a:noFill/>
            <a:miter lim="800000"/>
            <a:headEnd/>
            <a:tailEnd/>
          </a:ln>
        </p:spPr>
        <p:txBody>
          <a:bodyPr wrap="none" lIns="101872" tIns="50936" rIns="101872" bIns="50936">
            <a:spAutoFit/>
          </a:bodyPr>
          <a:lstStyle/>
          <a:p>
            <a:pPr algn="l"/>
            <a:r>
              <a:rPr lang="en-US" sz="5400" b="1" dirty="0">
                <a:latin typeface="Calibri" pitchFamily="34" charset="0"/>
              </a:rPr>
              <a:t>Spectrum of Use and Misuse</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0-#ppt_w/2"/>
                                          </p:val>
                                        </p:tav>
                                        <p:tav tm="100000">
                                          <p:val>
                                            <p:strVal val="#ppt_x"/>
                                          </p:val>
                                        </p:tav>
                                      </p:tavLst>
                                    </p:anim>
                                    <p:anim calcmode="lin" valueType="num">
                                      <p:cBhvr additive="base">
                                        <p:cTn id="8" dur="500" fill="hold"/>
                                        <p:tgtEl>
                                          <p:spTgt spid="307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childTnLst>
                                    <p:set>
                                      <p:cBhvr>
                                        <p:cTn id="12" dur="1" fill="hold">
                                          <p:stCondLst>
                                            <p:cond delay="0"/>
                                          </p:stCondLst>
                                        </p:cTn>
                                        <p:tgtEl>
                                          <p:spTgt spid="3076"/>
                                        </p:tgtEl>
                                        <p:attrNameLst>
                                          <p:attrName>style.visibility</p:attrName>
                                        </p:attrNameLst>
                                      </p:cBhvr>
                                      <p:to>
                                        <p:strVal val="visible"/>
                                      </p:to>
                                    </p:set>
                                    <p:anim calcmode="lin" valueType="num">
                                      <p:cBhvr additive="base">
                                        <p:cTn id="13" dur="500" fill="hold"/>
                                        <p:tgtEl>
                                          <p:spTgt spid="3076"/>
                                        </p:tgtEl>
                                        <p:attrNameLst>
                                          <p:attrName>ppt_x</p:attrName>
                                        </p:attrNameLst>
                                      </p:cBhvr>
                                      <p:tavLst>
                                        <p:tav tm="0">
                                          <p:val>
                                            <p:strVal val="0-#ppt_w/2"/>
                                          </p:val>
                                        </p:tav>
                                        <p:tav tm="100000">
                                          <p:val>
                                            <p:strVal val="#ppt_x"/>
                                          </p:val>
                                        </p:tav>
                                      </p:tavLst>
                                    </p:anim>
                                    <p:anim calcmode="lin" valueType="num">
                                      <p:cBhvr additive="base">
                                        <p:cTn id="14" dur="500" fill="hold"/>
                                        <p:tgtEl>
                                          <p:spTgt spid="3076"/>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3077"/>
                                        </p:tgtEl>
                                        <p:attrNameLst>
                                          <p:attrName>style.visibility</p:attrName>
                                        </p:attrNameLst>
                                      </p:cBhvr>
                                      <p:to>
                                        <p:strVal val="visible"/>
                                      </p:to>
                                    </p:set>
                                    <p:anim calcmode="lin" valueType="num">
                                      <p:cBhvr additive="base">
                                        <p:cTn id="19" dur="500" fill="hold"/>
                                        <p:tgtEl>
                                          <p:spTgt spid="3077"/>
                                        </p:tgtEl>
                                        <p:attrNameLst>
                                          <p:attrName>ppt_x</p:attrName>
                                        </p:attrNameLst>
                                      </p:cBhvr>
                                      <p:tavLst>
                                        <p:tav tm="0">
                                          <p:val>
                                            <p:strVal val="1+#ppt_w/2"/>
                                          </p:val>
                                        </p:tav>
                                        <p:tav tm="100000">
                                          <p:val>
                                            <p:strVal val="#ppt_x"/>
                                          </p:val>
                                        </p:tav>
                                      </p:tavLst>
                                    </p:anim>
                                    <p:anim calcmode="lin" valueType="num">
                                      <p:cBhvr additive="base">
                                        <p:cTn id="20" dur="500" fill="hold"/>
                                        <p:tgtEl>
                                          <p:spTgt spid="3077"/>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grpId="0" nodeType="clickEffect">
                                  <p:stCondLst>
                                    <p:cond delay="0"/>
                                  </p:stCondLst>
                                  <p:childTnLst>
                                    <p:set>
                                      <p:cBhvr>
                                        <p:cTn id="24" dur="1" fill="hold">
                                          <p:stCondLst>
                                            <p:cond delay="0"/>
                                          </p:stCondLst>
                                        </p:cTn>
                                        <p:tgtEl>
                                          <p:spTgt spid="3079"/>
                                        </p:tgtEl>
                                        <p:attrNameLst>
                                          <p:attrName>style.visibility</p:attrName>
                                        </p:attrNameLst>
                                      </p:cBhvr>
                                      <p:to>
                                        <p:strVal val="visible"/>
                                      </p:to>
                                    </p:set>
                                    <p:anim calcmode="lin" valueType="num">
                                      <p:cBhvr additive="base">
                                        <p:cTn id="25" dur="500" fill="hold"/>
                                        <p:tgtEl>
                                          <p:spTgt spid="3079"/>
                                        </p:tgtEl>
                                        <p:attrNameLst>
                                          <p:attrName>ppt_x</p:attrName>
                                        </p:attrNameLst>
                                      </p:cBhvr>
                                      <p:tavLst>
                                        <p:tav tm="0">
                                          <p:val>
                                            <p:strVal val="1+#ppt_w/2"/>
                                          </p:val>
                                        </p:tav>
                                        <p:tav tm="100000">
                                          <p:val>
                                            <p:strVal val="#ppt_x"/>
                                          </p:val>
                                        </p:tav>
                                      </p:tavLst>
                                    </p:anim>
                                    <p:anim calcmode="lin" valueType="num">
                                      <p:cBhvr additive="base">
                                        <p:cTn id="26" dur="500" fill="hold"/>
                                        <p:tgtEl>
                                          <p:spTgt spid="3079"/>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grpId="0" nodeType="clickEffect">
                                  <p:stCondLst>
                                    <p:cond delay="0"/>
                                  </p:stCondLst>
                                  <p:childTnLst>
                                    <p:set>
                                      <p:cBhvr>
                                        <p:cTn id="30" dur="1" fill="hold">
                                          <p:stCondLst>
                                            <p:cond delay="0"/>
                                          </p:stCondLst>
                                        </p:cTn>
                                        <p:tgtEl>
                                          <p:spTgt spid="3080"/>
                                        </p:tgtEl>
                                        <p:attrNameLst>
                                          <p:attrName>style.visibility</p:attrName>
                                        </p:attrNameLst>
                                      </p:cBhvr>
                                      <p:to>
                                        <p:strVal val="visible"/>
                                      </p:to>
                                    </p:set>
                                    <p:anim calcmode="lin" valueType="num">
                                      <p:cBhvr additive="base">
                                        <p:cTn id="31" dur="500" fill="hold"/>
                                        <p:tgtEl>
                                          <p:spTgt spid="3080"/>
                                        </p:tgtEl>
                                        <p:attrNameLst>
                                          <p:attrName>ppt_x</p:attrName>
                                        </p:attrNameLst>
                                      </p:cBhvr>
                                      <p:tavLst>
                                        <p:tav tm="0">
                                          <p:val>
                                            <p:strVal val="1+#ppt_w/2"/>
                                          </p:val>
                                        </p:tav>
                                        <p:tav tm="100000">
                                          <p:val>
                                            <p:strVal val="#ppt_x"/>
                                          </p:val>
                                        </p:tav>
                                      </p:tavLst>
                                    </p:anim>
                                    <p:anim calcmode="lin" valueType="num">
                                      <p:cBhvr additive="base">
                                        <p:cTn id="32" dur="500" fill="hold"/>
                                        <p:tgtEl>
                                          <p:spTgt spid="308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p:bldP spid="3076" grpId="0" animBg="1"/>
      <p:bldP spid="3077" grpId="0" animBg="1"/>
      <p:bldP spid="3079" grpId="0" animBg="1"/>
      <p:bldP spid="308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2" name="Text Box 21"/>
          <p:cNvSpPr txBox="1">
            <a:spLocks noChangeArrowheads="1"/>
          </p:cNvSpPr>
          <p:nvPr/>
        </p:nvSpPr>
        <p:spPr bwMode="auto">
          <a:xfrm>
            <a:off x="3637550" y="6728443"/>
            <a:ext cx="4625815" cy="572135"/>
          </a:xfrm>
          <a:prstGeom prst="rect">
            <a:avLst/>
          </a:prstGeom>
          <a:solidFill>
            <a:srgbClr val="FF0000"/>
          </a:solidFill>
          <a:ln w="9525" algn="ctr">
            <a:noFill/>
            <a:miter lim="800000"/>
            <a:headEnd/>
            <a:tailEnd/>
          </a:ln>
        </p:spPr>
        <p:txBody>
          <a:bodyPr lIns="101872" tIns="50936" rIns="101872" bIns="50936" anchor="ctr" anchorCtr="1"/>
          <a:lstStyle/>
          <a:p>
            <a:pPr>
              <a:spcBef>
                <a:spcPct val="50000"/>
              </a:spcBef>
            </a:pPr>
            <a:r>
              <a:rPr lang="en-US" sz="3100" b="1" dirty="0">
                <a:solidFill>
                  <a:schemeClr val="bg1"/>
                </a:solidFill>
                <a:latin typeface="Calibri" pitchFamily="34" charset="0"/>
              </a:rPr>
              <a:t>dependence</a:t>
            </a:r>
          </a:p>
        </p:txBody>
      </p:sp>
      <p:cxnSp>
        <p:nvCxnSpPr>
          <p:cNvPr id="16" name="Straight Connector 15"/>
          <p:cNvCxnSpPr/>
          <p:nvPr/>
        </p:nvCxnSpPr>
        <p:spPr>
          <a:xfrm>
            <a:off x="-16173450" y="5960104"/>
            <a:ext cx="32651700" cy="178005"/>
          </a:xfrm>
          <a:prstGeom prst="line">
            <a:avLst/>
          </a:prstGeom>
          <a:ln w="57150">
            <a:solidFill>
              <a:srgbClr val="FF0000"/>
            </a:solidFill>
            <a:prstDash val="solid"/>
          </a:ln>
          <a:effectLst>
            <a:outerShdw blurRad="50800" dist="38100" dir="2700000" algn="tl"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grpSp>
        <p:nvGrpSpPr>
          <p:cNvPr id="18" name="Group 17"/>
          <p:cNvGrpSpPr/>
          <p:nvPr/>
        </p:nvGrpSpPr>
        <p:grpSpPr>
          <a:xfrm>
            <a:off x="8298977" y="2926040"/>
            <a:ext cx="1582103" cy="4538209"/>
            <a:chOff x="8046721" y="1901250"/>
            <a:chExt cx="1582103" cy="4538209"/>
          </a:xfrm>
        </p:grpSpPr>
        <p:sp>
          <p:nvSpPr>
            <p:cNvPr id="20" name="Rectangle 112"/>
            <p:cNvSpPr>
              <a:spLocks noChangeArrowheads="1"/>
            </p:cNvSpPr>
            <p:nvPr/>
          </p:nvSpPr>
          <p:spPr bwMode="auto">
            <a:xfrm>
              <a:off x="8067676" y="1901250"/>
              <a:ext cx="1561148" cy="933864"/>
            </a:xfrm>
            <a:prstGeom prst="rect">
              <a:avLst/>
            </a:prstGeom>
            <a:noFill/>
            <a:ln w="9525">
              <a:noFill/>
              <a:miter lim="800000"/>
              <a:headEnd/>
              <a:tailEnd/>
            </a:ln>
          </p:spPr>
          <p:txBody>
            <a:bodyPr lIns="101872" tIns="50936" rIns="101872" bIns="50936">
              <a:spAutoFit/>
            </a:bodyPr>
            <a:lstStyle/>
            <a:p>
              <a:pPr algn="r"/>
              <a:r>
                <a:rPr lang="en-US" sz="5400" b="1" dirty="0" smtClean="0">
                  <a:solidFill>
                    <a:srgbClr val="00FF00"/>
                  </a:solidFill>
                  <a:latin typeface="Calibri" pitchFamily="34" charset="0"/>
                </a:rPr>
                <a:t>96%</a:t>
              </a:r>
              <a:endParaRPr lang="en-US" sz="5400" dirty="0">
                <a:solidFill>
                  <a:srgbClr val="00FF00"/>
                </a:solidFill>
              </a:endParaRPr>
            </a:p>
          </p:txBody>
        </p:sp>
        <p:sp>
          <p:nvSpPr>
            <p:cNvPr id="21" name="Rectangle 112"/>
            <p:cNvSpPr>
              <a:spLocks noChangeArrowheads="1"/>
            </p:cNvSpPr>
            <p:nvPr/>
          </p:nvSpPr>
          <p:spPr bwMode="auto">
            <a:xfrm>
              <a:off x="8046721" y="5505692"/>
              <a:ext cx="1561148" cy="933767"/>
            </a:xfrm>
            <a:prstGeom prst="rect">
              <a:avLst/>
            </a:prstGeom>
            <a:noFill/>
            <a:ln w="9525">
              <a:noFill/>
              <a:miter lim="800000"/>
              <a:headEnd/>
              <a:tailEnd/>
            </a:ln>
          </p:spPr>
          <p:txBody>
            <a:bodyPr lIns="101872" tIns="50936" rIns="101872" bIns="50936">
              <a:spAutoFit/>
            </a:bodyPr>
            <a:lstStyle/>
            <a:p>
              <a:pPr algn="r"/>
              <a:r>
                <a:rPr lang="en-US" sz="5400" b="1" dirty="0">
                  <a:solidFill>
                    <a:srgbClr val="FF0000"/>
                  </a:solidFill>
                  <a:latin typeface="Calibri" pitchFamily="34" charset="0"/>
                </a:rPr>
                <a:t>4%</a:t>
              </a:r>
              <a:endParaRPr lang="en-US" sz="5400" dirty="0">
                <a:solidFill>
                  <a:srgbClr val="FF0000"/>
                </a:solidFill>
              </a:endParaRPr>
            </a:p>
          </p:txBody>
        </p:sp>
      </p:grpSp>
      <p:sp>
        <p:nvSpPr>
          <p:cNvPr id="19" name="TextBox 18"/>
          <p:cNvSpPr txBox="1"/>
          <p:nvPr/>
        </p:nvSpPr>
        <p:spPr>
          <a:xfrm>
            <a:off x="3920839" y="0"/>
            <a:ext cx="6136039" cy="1015663"/>
          </a:xfrm>
          <a:prstGeom prst="rect">
            <a:avLst/>
          </a:prstGeom>
          <a:noFill/>
        </p:spPr>
        <p:txBody>
          <a:bodyPr wrap="none" rtlCol="0">
            <a:spAutoFit/>
          </a:bodyPr>
          <a:lstStyle/>
          <a:p>
            <a:r>
              <a:rPr lang="en-US" sz="6000" b="1" dirty="0" smtClean="0">
                <a:latin typeface="Calibri" pitchFamily="34" charset="0"/>
              </a:rPr>
              <a:t>Alcoholism Model</a:t>
            </a:r>
          </a:p>
        </p:txBody>
      </p:sp>
      <p:sp>
        <p:nvSpPr>
          <p:cNvPr id="22" name="Text Box 13"/>
          <p:cNvSpPr txBox="1">
            <a:spLocks noChangeArrowheads="1"/>
          </p:cNvSpPr>
          <p:nvPr/>
        </p:nvSpPr>
        <p:spPr bwMode="auto">
          <a:xfrm>
            <a:off x="334328" y="1332442"/>
            <a:ext cx="4625817" cy="572135"/>
          </a:xfrm>
          <a:prstGeom prst="rect">
            <a:avLst/>
          </a:prstGeom>
          <a:solidFill>
            <a:srgbClr val="00FF00"/>
          </a:solidFill>
          <a:ln w="9525" algn="ctr">
            <a:noFill/>
            <a:miter lim="800000"/>
            <a:headEnd/>
            <a:tailEnd/>
          </a:ln>
        </p:spPr>
        <p:txBody>
          <a:bodyPr lIns="101872" tIns="50936" rIns="101872" bIns="50936" anchor="ctr" anchorCtr="1"/>
          <a:lstStyle/>
          <a:p>
            <a:pPr>
              <a:spcBef>
                <a:spcPct val="50000"/>
              </a:spcBef>
            </a:pPr>
            <a:r>
              <a:rPr lang="en-US" sz="3100" b="1" dirty="0">
                <a:solidFill>
                  <a:schemeClr val="bg1"/>
                </a:solidFill>
                <a:latin typeface="Calibri" pitchFamily="34" charset="0"/>
              </a:rPr>
              <a:t>lifetime abstinence</a:t>
            </a:r>
          </a:p>
        </p:txBody>
      </p:sp>
      <p:sp>
        <p:nvSpPr>
          <p:cNvPr id="23" name="Text Box 15"/>
          <p:cNvSpPr txBox="1">
            <a:spLocks noChangeArrowheads="1"/>
          </p:cNvSpPr>
          <p:nvPr/>
        </p:nvSpPr>
        <p:spPr bwMode="auto">
          <a:xfrm>
            <a:off x="875665" y="2070101"/>
            <a:ext cx="4625817" cy="572135"/>
          </a:xfrm>
          <a:prstGeom prst="rect">
            <a:avLst/>
          </a:prstGeom>
          <a:solidFill>
            <a:srgbClr val="86FF00"/>
          </a:solidFill>
          <a:ln w="9525" algn="ctr">
            <a:noFill/>
            <a:miter lim="800000"/>
            <a:headEnd/>
            <a:tailEnd/>
          </a:ln>
        </p:spPr>
        <p:txBody>
          <a:bodyPr lIns="101872" tIns="50936" rIns="101872" bIns="50936" anchor="ctr" anchorCtr="1"/>
          <a:lstStyle/>
          <a:p>
            <a:pPr>
              <a:spcBef>
                <a:spcPct val="50000"/>
              </a:spcBef>
            </a:pPr>
            <a:r>
              <a:rPr lang="en-US" sz="3100" b="1" dirty="0">
                <a:solidFill>
                  <a:schemeClr val="bg1"/>
                </a:solidFill>
                <a:latin typeface="Calibri" pitchFamily="34" charset="0"/>
              </a:rPr>
              <a:t>current abstinence</a:t>
            </a:r>
          </a:p>
        </p:txBody>
      </p:sp>
      <p:sp>
        <p:nvSpPr>
          <p:cNvPr id="24" name="Text Box 16"/>
          <p:cNvSpPr txBox="1">
            <a:spLocks noChangeArrowheads="1"/>
          </p:cNvSpPr>
          <p:nvPr/>
        </p:nvSpPr>
        <p:spPr bwMode="auto">
          <a:xfrm>
            <a:off x="1437958" y="2782571"/>
            <a:ext cx="4625817" cy="572135"/>
          </a:xfrm>
          <a:prstGeom prst="rect">
            <a:avLst/>
          </a:prstGeom>
          <a:solidFill>
            <a:srgbClr val="D8FF00"/>
          </a:solidFill>
          <a:ln w="9525" algn="ctr">
            <a:noFill/>
            <a:miter lim="800000"/>
            <a:headEnd/>
            <a:tailEnd/>
          </a:ln>
        </p:spPr>
        <p:txBody>
          <a:bodyPr lIns="101872" tIns="50936" rIns="101872" bIns="50936" anchor="ctr" anchorCtr="1"/>
          <a:lstStyle/>
          <a:p>
            <a:pPr>
              <a:spcBef>
                <a:spcPct val="50000"/>
              </a:spcBef>
            </a:pPr>
            <a:r>
              <a:rPr lang="en-US" sz="3100" b="1" dirty="0">
                <a:solidFill>
                  <a:schemeClr val="bg1"/>
                </a:solidFill>
                <a:latin typeface="Calibri" pitchFamily="34" charset="0"/>
              </a:rPr>
              <a:t>low risk drinking</a:t>
            </a:r>
          </a:p>
        </p:txBody>
      </p:sp>
      <p:sp>
        <p:nvSpPr>
          <p:cNvPr id="25" name="Text Box 17"/>
          <p:cNvSpPr txBox="1">
            <a:spLocks noChangeArrowheads="1"/>
          </p:cNvSpPr>
          <p:nvPr/>
        </p:nvSpPr>
        <p:spPr bwMode="auto">
          <a:xfrm>
            <a:off x="2008983" y="3505835"/>
            <a:ext cx="4625815" cy="572135"/>
          </a:xfrm>
          <a:prstGeom prst="rect">
            <a:avLst/>
          </a:prstGeom>
          <a:solidFill>
            <a:srgbClr val="FFE800"/>
          </a:solidFill>
          <a:ln w="9525" algn="ctr">
            <a:noFill/>
            <a:miter lim="800000"/>
            <a:headEnd/>
            <a:tailEnd/>
          </a:ln>
        </p:spPr>
        <p:txBody>
          <a:bodyPr lIns="101872" tIns="50936" rIns="101872" bIns="50936" anchor="ctr" anchorCtr="1"/>
          <a:lstStyle/>
          <a:p>
            <a:pPr>
              <a:spcBef>
                <a:spcPct val="50000"/>
              </a:spcBef>
            </a:pPr>
            <a:r>
              <a:rPr lang="en-US" sz="3100" b="1" dirty="0">
                <a:solidFill>
                  <a:schemeClr val="bg1"/>
                </a:solidFill>
                <a:latin typeface="Calibri" pitchFamily="34" charset="0"/>
              </a:rPr>
              <a:t>hazardous drinking</a:t>
            </a:r>
          </a:p>
        </p:txBody>
      </p:sp>
      <p:sp>
        <p:nvSpPr>
          <p:cNvPr id="26" name="Text Box 19"/>
          <p:cNvSpPr txBox="1">
            <a:spLocks noChangeArrowheads="1"/>
          </p:cNvSpPr>
          <p:nvPr/>
        </p:nvSpPr>
        <p:spPr bwMode="auto">
          <a:xfrm>
            <a:off x="2614930" y="4173327"/>
            <a:ext cx="4625817" cy="572135"/>
          </a:xfrm>
          <a:prstGeom prst="rect">
            <a:avLst/>
          </a:prstGeom>
          <a:solidFill>
            <a:srgbClr val="FFC700"/>
          </a:solidFill>
          <a:ln w="9525" algn="ctr">
            <a:noFill/>
            <a:miter lim="800000"/>
            <a:headEnd/>
            <a:tailEnd/>
          </a:ln>
        </p:spPr>
        <p:txBody>
          <a:bodyPr lIns="101872" tIns="50936" rIns="101872" bIns="50936" anchor="ctr" anchorCtr="1"/>
          <a:lstStyle/>
          <a:p>
            <a:pPr>
              <a:spcBef>
                <a:spcPct val="50000"/>
              </a:spcBef>
            </a:pPr>
            <a:r>
              <a:rPr lang="en-US" sz="3100" b="1" dirty="0">
                <a:solidFill>
                  <a:schemeClr val="bg1"/>
                </a:solidFill>
                <a:latin typeface="Calibri" pitchFamily="34" charset="0"/>
              </a:rPr>
              <a:t>harmful drinking</a:t>
            </a:r>
          </a:p>
        </p:txBody>
      </p:sp>
      <p:sp>
        <p:nvSpPr>
          <p:cNvPr id="27" name="Text Box 20"/>
          <p:cNvSpPr txBox="1">
            <a:spLocks noChangeArrowheads="1"/>
          </p:cNvSpPr>
          <p:nvPr/>
        </p:nvSpPr>
        <p:spPr bwMode="auto">
          <a:xfrm>
            <a:off x="3168492" y="4896592"/>
            <a:ext cx="4629308" cy="573933"/>
          </a:xfrm>
          <a:prstGeom prst="rect">
            <a:avLst/>
          </a:prstGeom>
          <a:solidFill>
            <a:srgbClr val="FF8C00"/>
          </a:solidFill>
          <a:ln w="9525" algn="ctr">
            <a:noFill/>
            <a:miter lim="800000"/>
            <a:headEnd/>
            <a:tailEnd/>
          </a:ln>
        </p:spPr>
        <p:txBody>
          <a:bodyPr lIns="101872" tIns="50936" rIns="101872" bIns="50936" anchor="ctr" anchorCtr="1"/>
          <a:lstStyle/>
          <a:p>
            <a:pPr>
              <a:spcBef>
                <a:spcPct val="50000"/>
              </a:spcBef>
            </a:pPr>
            <a:r>
              <a:rPr lang="en-US" sz="3100" b="1" dirty="0">
                <a:solidFill>
                  <a:schemeClr val="bg1"/>
                </a:solidFill>
                <a:latin typeface="Calibri" pitchFamily="34" charset="0"/>
              </a:rPr>
              <a:t>dependence symptoms</a:t>
            </a: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Oval 214"/>
          <p:cNvSpPr>
            <a:spLocks noChangeArrowheads="1"/>
          </p:cNvSpPr>
          <p:nvPr/>
        </p:nvSpPr>
        <p:spPr bwMode="auto">
          <a:xfrm>
            <a:off x="4945382" y="1381760"/>
            <a:ext cx="436562"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16" name="Oval 215"/>
          <p:cNvSpPr>
            <a:spLocks noChangeArrowheads="1"/>
          </p:cNvSpPr>
          <p:nvPr/>
        </p:nvSpPr>
        <p:spPr bwMode="auto">
          <a:xfrm>
            <a:off x="5568792" y="1381760"/>
            <a:ext cx="438308"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17" name="Oval 216"/>
          <p:cNvSpPr>
            <a:spLocks noChangeArrowheads="1"/>
          </p:cNvSpPr>
          <p:nvPr/>
        </p:nvSpPr>
        <p:spPr bwMode="auto">
          <a:xfrm>
            <a:off x="6193951" y="1381760"/>
            <a:ext cx="436562"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18" name="Oval 217"/>
          <p:cNvSpPr>
            <a:spLocks noChangeArrowheads="1"/>
          </p:cNvSpPr>
          <p:nvPr/>
        </p:nvSpPr>
        <p:spPr bwMode="auto">
          <a:xfrm>
            <a:off x="6817361" y="1381760"/>
            <a:ext cx="438309"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19" name="Oval 218"/>
          <p:cNvSpPr>
            <a:spLocks noChangeArrowheads="1"/>
          </p:cNvSpPr>
          <p:nvPr/>
        </p:nvSpPr>
        <p:spPr bwMode="auto">
          <a:xfrm>
            <a:off x="7442518" y="1381760"/>
            <a:ext cx="436562"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20" name="Oval 219"/>
          <p:cNvSpPr>
            <a:spLocks noChangeArrowheads="1"/>
          </p:cNvSpPr>
          <p:nvPr/>
        </p:nvSpPr>
        <p:spPr bwMode="auto">
          <a:xfrm>
            <a:off x="4945382" y="1988080"/>
            <a:ext cx="436562" cy="422804"/>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21" name="Oval 220"/>
          <p:cNvSpPr>
            <a:spLocks noChangeArrowheads="1"/>
          </p:cNvSpPr>
          <p:nvPr/>
        </p:nvSpPr>
        <p:spPr bwMode="auto">
          <a:xfrm>
            <a:off x="5568792" y="1988080"/>
            <a:ext cx="438308" cy="422804"/>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22" name="Oval 221"/>
          <p:cNvSpPr>
            <a:spLocks noChangeArrowheads="1"/>
          </p:cNvSpPr>
          <p:nvPr/>
        </p:nvSpPr>
        <p:spPr bwMode="auto">
          <a:xfrm>
            <a:off x="6193951" y="1988080"/>
            <a:ext cx="436562" cy="422804"/>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23" name="Oval 222"/>
          <p:cNvSpPr>
            <a:spLocks noChangeArrowheads="1"/>
          </p:cNvSpPr>
          <p:nvPr/>
        </p:nvSpPr>
        <p:spPr bwMode="auto">
          <a:xfrm>
            <a:off x="6817361" y="1988080"/>
            <a:ext cx="438309" cy="422804"/>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24" name="Oval 223"/>
          <p:cNvSpPr>
            <a:spLocks noChangeArrowheads="1"/>
          </p:cNvSpPr>
          <p:nvPr/>
        </p:nvSpPr>
        <p:spPr bwMode="auto">
          <a:xfrm>
            <a:off x="7442518" y="1988080"/>
            <a:ext cx="436562" cy="422804"/>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25" name="Oval 224"/>
          <p:cNvSpPr>
            <a:spLocks noChangeArrowheads="1"/>
          </p:cNvSpPr>
          <p:nvPr/>
        </p:nvSpPr>
        <p:spPr bwMode="auto">
          <a:xfrm>
            <a:off x="4945382" y="2592600"/>
            <a:ext cx="436562"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26" name="Oval 225"/>
          <p:cNvSpPr>
            <a:spLocks noChangeArrowheads="1"/>
          </p:cNvSpPr>
          <p:nvPr/>
        </p:nvSpPr>
        <p:spPr bwMode="auto">
          <a:xfrm>
            <a:off x="5568792" y="2592600"/>
            <a:ext cx="438308"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27" name="Oval 226"/>
          <p:cNvSpPr>
            <a:spLocks noChangeArrowheads="1"/>
          </p:cNvSpPr>
          <p:nvPr/>
        </p:nvSpPr>
        <p:spPr bwMode="auto">
          <a:xfrm>
            <a:off x="6193951" y="2592600"/>
            <a:ext cx="436562"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28" name="Oval 227"/>
          <p:cNvSpPr>
            <a:spLocks noChangeArrowheads="1"/>
          </p:cNvSpPr>
          <p:nvPr/>
        </p:nvSpPr>
        <p:spPr bwMode="auto">
          <a:xfrm>
            <a:off x="6817361" y="2592600"/>
            <a:ext cx="438309"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29" name="Oval 228"/>
          <p:cNvSpPr>
            <a:spLocks noChangeArrowheads="1"/>
          </p:cNvSpPr>
          <p:nvPr/>
        </p:nvSpPr>
        <p:spPr bwMode="auto">
          <a:xfrm>
            <a:off x="7442518" y="2592600"/>
            <a:ext cx="436562"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30" name="Oval 229"/>
          <p:cNvSpPr>
            <a:spLocks noChangeArrowheads="1"/>
          </p:cNvSpPr>
          <p:nvPr/>
        </p:nvSpPr>
        <p:spPr bwMode="auto">
          <a:xfrm>
            <a:off x="4945382" y="3198919"/>
            <a:ext cx="436562" cy="422805"/>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31" name="Oval 230"/>
          <p:cNvSpPr>
            <a:spLocks noChangeArrowheads="1"/>
          </p:cNvSpPr>
          <p:nvPr/>
        </p:nvSpPr>
        <p:spPr bwMode="auto">
          <a:xfrm>
            <a:off x="5568792" y="3198919"/>
            <a:ext cx="438308" cy="422805"/>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32" name="Oval 231"/>
          <p:cNvSpPr>
            <a:spLocks noChangeArrowheads="1"/>
          </p:cNvSpPr>
          <p:nvPr/>
        </p:nvSpPr>
        <p:spPr bwMode="auto">
          <a:xfrm>
            <a:off x="6193951" y="3198919"/>
            <a:ext cx="436562" cy="422805"/>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33" name="Oval 232"/>
          <p:cNvSpPr>
            <a:spLocks noChangeArrowheads="1"/>
          </p:cNvSpPr>
          <p:nvPr/>
        </p:nvSpPr>
        <p:spPr bwMode="auto">
          <a:xfrm>
            <a:off x="6817361" y="3198919"/>
            <a:ext cx="438309" cy="422805"/>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34" name="Oval 233"/>
          <p:cNvSpPr>
            <a:spLocks noChangeArrowheads="1"/>
          </p:cNvSpPr>
          <p:nvPr/>
        </p:nvSpPr>
        <p:spPr bwMode="auto">
          <a:xfrm>
            <a:off x="7442518" y="3198919"/>
            <a:ext cx="436562" cy="422805"/>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35" name="Oval 234"/>
          <p:cNvSpPr>
            <a:spLocks noChangeArrowheads="1"/>
          </p:cNvSpPr>
          <p:nvPr/>
        </p:nvSpPr>
        <p:spPr bwMode="auto">
          <a:xfrm>
            <a:off x="4945382" y="3807037"/>
            <a:ext cx="436562"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36" name="Oval 235"/>
          <p:cNvSpPr>
            <a:spLocks noChangeArrowheads="1"/>
          </p:cNvSpPr>
          <p:nvPr/>
        </p:nvSpPr>
        <p:spPr bwMode="auto">
          <a:xfrm>
            <a:off x="5568792" y="3807037"/>
            <a:ext cx="438308"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37" name="Oval 236"/>
          <p:cNvSpPr>
            <a:spLocks noChangeArrowheads="1"/>
          </p:cNvSpPr>
          <p:nvPr/>
        </p:nvSpPr>
        <p:spPr bwMode="auto">
          <a:xfrm>
            <a:off x="6193951" y="3807037"/>
            <a:ext cx="436562"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38" name="Oval 237"/>
          <p:cNvSpPr>
            <a:spLocks noChangeArrowheads="1"/>
          </p:cNvSpPr>
          <p:nvPr/>
        </p:nvSpPr>
        <p:spPr bwMode="auto">
          <a:xfrm>
            <a:off x="6817361" y="3807037"/>
            <a:ext cx="438309"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39" name="Oval 238"/>
          <p:cNvSpPr>
            <a:spLocks noChangeArrowheads="1"/>
          </p:cNvSpPr>
          <p:nvPr/>
        </p:nvSpPr>
        <p:spPr bwMode="auto">
          <a:xfrm>
            <a:off x="7442518" y="3807037"/>
            <a:ext cx="436562"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18459" name="TextBox 91"/>
          <p:cNvSpPr txBox="1">
            <a:spLocks noChangeArrowheads="1"/>
          </p:cNvSpPr>
          <p:nvPr/>
        </p:nvSpPr>
        <p:spPr bwMode="auto">
          <a:xfrm>
            <a:off x="242731" y="181716"/>
            <a:ext cx="4616846" cy="936295"/>
          </a:xfrm>
          <a:prstGeom prst="rect">
            <a:avLst/>
          </a:prstGeom>
          <a:noFill/>
          <a:ln w="9525">
            <a:noFill/>
            <a:miter lim="800000"/>
            <a:headEnd/>
            <a:tailEnd/>
          </a:ln>
        </p:spPr>
        <p:txBody>
          <a:bodyPr wrap="none" lIns="101872" tIns="50936" rIns="101872" bIns="50936">
            <a:spAutoFit/>
          </a:bodyPr>
          <a:lstStyle/>
          <a:p>
            <a:pPr algn="l"/>
            <a:r>
              <a:rPr lang="en-US" sz="5400" b="1" dirty="0">
                <a:latin typeface="Calibri" pitchFamily="34" charset="0"/>
              </a:rPr>
              <a:t>U.S. population</a:t>
            </a:r>
          </a:p>
        </p:txBody>
      </p:sp>
      <p:sp>
        <p:nvSpPr>
          <p:cNvPr id="18460" name="Rectangle 112"/>
          <p:cNvSpPr>
            <a:spLocks noChangeArrowheads="1"/>
          </p:cNvSpPr>
          <p:nvPr/>
        </p:nvSpPr>
        <p:spPr bwMode="auto">
          <a:xfrm>
            <a:off x="7879080" y="6683906"/>
            <a:ext cx="2179320" cy="933767"/>
          </a:xfrm>
          <a:prstGeom prst="rect">
            <a:avLst/>
          </a:prstGeom>
          <a:noFill/>
          <a:ln w="9525">
            <a:noFill/>
            <a:miter lim="800000"/>
            <a:headEnd/>
            <a:tailEnd/>
          </a:ln>
        </p:spPr>
        <p:txBody>
          <a:bodyPr lIns="101872" tIns="50936" rIns="101872" bIns="50936">
            <a:spAutoFit/>
          </a:bodyPr>
          <a:lstStyle/>
          <a:p>
            <a:r>
              <a:rPr lang="en-US" sz="5400" b="1" dirty="0">
                <a:latin typeface="Calibri" pitchFamily="34" charset="0"/>
              </a:rPr>
              <a:t>100%</a:t>
            </a:r>
            <a:endParaRPr lang="en-US" sz="5400" dirty="0"/>
          </a:p>
        </p:txBody>
      </p:sp>
      <p:sp>
        <p:nvSpPr>
          <p:cNvPr id="2" name="Oval 214"/>
          <p:cNvSpPr>
            <a:spLocks noChangeArrowheads="1"/>
          </p:cNvSpPr>
          <p:nvPr/>
        </p:nvSpPr>
        <p:spPr bwMode="auto">
          <a:xfrm>
            <a:off x="4941889" y="4514110"/>
            <a:ext cx="436562"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3" name="Oval 215"/>
          <p:cNvSpPr>
            <a:spLocks noChangeArrowheads="1"/>
          </p:cNvSpPr>
          <p:nvPr/>
        </p:nvSpPr>
        <p:spPr bwMode="auto">
          <a:xfrm>
            <a:off x="5565299" y="4514110"/>
            <a:ext cx="438308"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4" name="Oval 216"/>
          <p:cNvSpPr>
            <a:spLocks noChangeArrowheads="1"/>
          </p:cNvSpPr>
          <p:nvPr/>
        </p:nvSpPr>
        <p:spPr bwMode="auto">
          <a:xfrm>
            <a:off x="6190458" y="4514110"/>
            <a:ext cx="436562"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5" name="Oval 217"/>
          <p:cNvSpPr>
            <a:spLocks noChangeArrowheads="1"/>
          </p:cNvSpPr>
          <p:nvPr/>
        </p:nvSpPr>
        <p:spPr bwMode="auto">
          <a:xfrm>
            <a:off x="6813868" y="4514110"/>
            <a:ext cx="438309"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6" name="Oval 218"/>
          <p:cNvSpPr>
            <a:spLocks noChangeArrowheads="1"/>
          </p:cNvSpPr>
          <p:nvPr/>
        </p:nvSpPr>
        <p:spPr bwMode="auto">
          <a:xfrm>
            <a:off x="7439027" y="4514110"/>
            <a:ext cx="436562"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 name="Oval 219"/>
          <p:cNvSpPr>
            <a:spLocks noChangeArrowheads="1"/>
          </p:cNvSpPr>
          <p:nvPr/>
        </p:nvSpPr>
        <p:spPr bwMode="auto">
          <a:xfrm>
            <a:off x="4941889" y="5120429"/>
            <a:ext cx="436562" cy="422805"/>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8" name="Oval 220"/>
          <p:cNvSpPr>
            <a:spLocks noChangeArrowheads="1"/>
          </p:cNvSpPr>
          <p:nvPr/>
        </p:nvSpPr>
        <p:spPr bwMode="auto">
          <a:xfrm>
            <a:off x="5565299" y="5120429"/>
            <a:ext cx="438308" cy="422805"/>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9" name="Oval 221"/>
          <p:cNvSpPr>
            <a:spLocks noChangeArrowheads="1"/>
          </p:cNvSpPr>
          <p:nvPr/>
        </p:nvSpPr>
        <p:spPr bwMode="auto">
          <a:xfrm>
            <a:off x="6190458" y="5120429"/>
            <a:ext cx="436562" cy="422805"/>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10" name="Oval 222"/>
          <p:cNvSpPr>
            <a:spLocks noChangeArrowheads="1"/>
          </p:cNvSpPr>
          <p:nvPr/>
        </p:nvSpPr>
        <p:spPr bwMode="auto">
          <a:xfrm>
            <a:off x="6813868" y="5120429"/>
            <a:ext cx="438309" cy="422805"/>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11" name="Oval 223"/>
          <p:cNvSpPr>
            <a:spLocks noChangeArrowheads="1"/>
          </p:cNvSpPr>
          <p:nvPr/>
        </p:nvSpPr>
        <p:spPr bwMode="auto">
          <a:xfrm>
            <a:off x="7439027" y="5120429"/>
            <a:ext cx="436562" cy="422805"/>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12" name="Oval 224"/>
          <p:cNvSpPr>
            <a:spLocks noChangeArrowheads="1"/>
          </p:cNvSpPr>
          <p:nvPr/>
        </p:nvSpPr>
        <p:spPr bwMode="auto">
          <a:xfrm>
            <a:off x="4941889" y="5724949"/>
            <a:ext cx="436562"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13" name="Oval 225"/>
          <p:cNvSpPr>
            <a:spLocks noChangeArrowheads="1"/>
          </p:cNvSpPr>
          <p:nvPr/>
        </p:nvSpPr>
        <p:spPr bwMode="auto">
          <a:xfrm>
            <a:off x="5565299" y="5724949"/>
            <a:ext cx="438308"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14" name="Oval 226"/>
          <p:cNvSpPr>
            <a:spLocks noChangeArrowheads="1"/>
          </p:cNvSpPr>
          <p:nvPr/>
        </p:nvSpPr>
        <p:spPr bwMode="auto">
          <a:xfrm>
            <a:off x="6190458" y="5724949"/>
            <a:ext cx="436562"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15" name="Oval 227"/>
          <p:cNvSpPr>
            <a:spLocks noChangeArrowheads="1"/>
          </p:cNvSpPr>
          <p:nvPr/>
        </p:nvSpPr>
        <p:spPr bwMode="auto">
          <a:xfrm>
            <a:off x="6813868" y="5724949"/>
            <a:ext cx="438309"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16" name="Oval 228"/>
          <p:cNvSpPr>
            <a:spLocks noChangeArrowheads="1"/>
          </p:cNvSpPr>
          <p:nvPr/>
        </p:nvSpPr>
        <p:spPr bwMode="auto">
          <a:xfrm>
            <a:off x="7439027" y="5724949"/>
            <a:ext cx="436562"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17" name="Oval 229"/>
          <p:cNvSpPr>
            <a:spLocks noChangeArrowheads="1"/>
          </p:cNvSpPr>
          <p:nvPr/>
        </p:nvSpPr>
        <p:spPr bwMode="auto">
          <a:xfrm>
            <a:off x="4941889" y="6331268"/>
            <a:ext cx="436562" cy="422804"/>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18" name="Oval 230"/>
          <p:cNvSpPr>
            <a:spLocks noChangeArrowheads="1"/>
          </p:cNvSpPr>
          <p:nvPr/>
        </p:nvSpPr>
        <p:spPr bwMode="auto">
          <a:xfrm>
            <a:off x="5565299" y="6331268"/>
            <a:ext cx="438308" cy="422804"/>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19" name="Oval 231"/>
          <p:cNvSpPr>
            <a:spLocks noChangeArrowheads="1"/>
          </p:cNvSpPr>
          <p:nvPr/>
        </p:nvSpPr>
        <p:spPr bwMode="auto">
          <a:xfrm>
            <a:off x="6190458" y="6331268"/>
            <a:ext cx="436562" cy="422804"/>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0" name="Oval 232"/>
          <p:cNvSpPr>
            <a:spLocks noChangeArrowheads="1"/>
          </p:cNvSpPr>
          <p:nvPr/>
        </p:nvSpPr>
        <p:spPr bwMode="auto">
          <a:xfrm>
            <a:off x="6813868" y="6331268"/>
            <a:ext cx="438309" cy="422804"/>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1" name="Oval 233"/>
          <p:cNvSpPr>
            <a:spLocks noChangeArrowheads="1"/>
          </p:cNvSpPr>
          <p:nvPr/>
        </p:nvSpPr>
        <p:spPr bwMode="auto">
          <a:xfrm>
            <a:off x="7439027" y="6331268"/>
            <a:ext cx="436562" cy="422804"/>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2" name="Oval 234"/>
          <p:cNvSpPr>
            <a:spLocks noChangeArrowheads="1"/>
          </p:cNvSpPr>
          <p:nvPr/>
        </p:nvSpPr>
        <p:spPr bwMode="auto">
          <a:xfrm>
            <a:off x="4941889" y="6939387"/>
            <a:ext cx="436562"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3" name="Oval 235"/>
          <p:cNvSpPr>
            <a:spLocks noChangeArrowheads="1"/>
          </p:cNvSpPr>
          <p:nvPr/>
        </p:nvSpPr>
        <p:spPr bwMode="auto">
          <a:xfrm>
            <a:off x="5565299" y="6939387"/>
            <a:ext cx="438308"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4" name="Oval 236"/>
          <p:cNvSpPr>
            <a:spLocks noChangeArrowheads="1"/>
          </p:cNvSpPr>
          <p:nvPr/>
        </p:nvSpPr>
        <p:spPr bwMode="auto">
          <a:xfrm>
            <a:off x="6190458" y="6939387"/>
            <a:ext cx="436562"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5" name="Oval 237"/>
          <p:cNvSpPr>
            <a:spLocks noChangeArrowheads="1"/>
          </p:cNvSpPr>
          <p:nvPr/>
        </p:nvSpPr>
        <p:spPr bwMode="auto">
          <a:xfrm>
            <a:off x="6813868" y="6939387"/>
            <a:ext cx="438309"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6" name="Oval 238"/>
          <p:cNvSpPr>
            <a:spLocks noChangeArrowheads="1"/>
          </p:cNvSpPr>
          <p:nvPr/>
        </p:nvSpPr>
        <p:spPr bwMode="auto">
          <a:xfrm>
            <a:off x="7439027" y="6939387"/>
            <a:ext cx="436562"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7" name="Oval 214"/>
          <p:cNvSpPr>
            <a:spLocks noChangeArrowheads="1"/>
          </p:cNvSpPr>
          <p:nvPr/>
        </p:nvSpPr>
        <p:spPr bwMode="auto">
          <a:xfrm>
            <a:off x="1678149" y="1378162"/>
            <a:ext cx="436562"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8" name="Oval 215"/>
          <p:cNvSpPr>
            <a:spLocks noChangeArrowheads="1"/>
          </p:cNvSpPr>
          <p:nvPr/>
        </p:nvSpPr>
        <p:spPr bwMode="auto">
          <a:xfrm>
            <a:off x="2301559" y="1378162"/>
            <a:ext cx="438309"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9" name="Oval 216"/>
          <p:cNvSpPr>
            <a:spLocks noChangeArrowheads="1"/>
          </p:cNvSpPr>
          <p:nvPr/>
        </p:nvSpPr>
        <p:spPr bwMode="auto">
          <a:xfrm>
            <a:off x="2926716" y="1378162"/>
            <a:ext cx="436562"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30" name="Oval 217"/>
          <p:cNvSpPr>
            <a:spLocks noChangeArrowheads="1"/>
          </p:cNvSpPr>
          <p:nvPr/>
        </p:nvSpPr>
        <p:spPr bwMode="auto">
          <a:xfrm>
            <a:off x="3550127" y="1378162"/>
            <a:ext cx="438308"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31" name="Oval 218"/>
          <p:cNvSpPr>
            <a:spLocks noChangeArrowheads="1"/>
          </p:cNvSpPr>
          <p:nvPr/>
        </p:nvSpPr>
        <p:spPr bwMode="auto">
          <a:xfrm>
            <a:off x="4175285" y="1378162"/>
            <a:ext cx="436562"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40" name="Oval 219"/>
          <p:cNvSpPr>
            <a:spLocks noChangeArrowheads="1"/>
          </p:cNvSpPr>
          <p:nvPr/>
        </p:nvSpPr>
        <p:spPr bwMode="auto">
          <a:xfrm>
            <a:off x="1678149" y="1984482"/>
            <a:ext cx="436562" cy="422804"/>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41" name="Oval 220"/>
          <p:cNvSpPr>
            <a:spLocks noChangeArrowheads="1"/>
          </p:cNvSpPr>
          <p:nvPr/>
        </p:nvSpPr>
        <p:spPr bwMode="auto">
          <a:xfrm>
            <a:off x="2301559" y="1984482"/>
            <a:ext cx="438309" cy="422804"/>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42" name="Oval 221"/>
          <p:cNvSpPr>
            <a:spLocks noChangeArrowheads="1"/>
          </p:cNvSpPr>
          <p:nvPr/>
        </p:nvSpPr>
        <p:spPr bwMode="auto">
          <a:xfrm>
            <a:off x="2926716" y="1984482"/>
            <a:ext cx="436562" cy="422804"/>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43" name="Oval 222"/>
          <p:cNvSpPr>
            <a:spLocks noChangeArrowheads="1"/>
          </p:cNvSpPr>
          <p:nvPr/>
        </p:nvSpPr>
        <p:spPr bwMode="auto">
          <a:xfrm>
            <a:off x="3550127" y="1984482"/>
            <a:ext cx="438308" cy="422804"/>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44" name="Oval 223"/>
          <p:cNvSpPr>
            <a:spLocks noChangeArrowheads="1"/>
          </p:cNvSpPr>
          <p:nvPr/>
        </p:nvSpPr>
        <p:spPr bwMode="auto">
          <a:xfrm>
            <a:off x="4175285" y="1984482"/>
            <a:ext cx="436562" cy="422804"/>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45" name="Oval 224"/>
          <p:cNvSpPr>
            <a:spLocks noChangeArrowheads="1"/>
          </p:cNvSpPr>
          <p:nvPr/>
        </p:nvSpPr>
        <p:spPr bwMode="auto">
          <a:xfrm>
            <a:off x="1678149" y="2589002"/>
            <a:ext cx="436562"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46" name="Oval 225"/>
          <p:cNvSpPr>
            <a:spLocks noChangeArrowheads="1"/>
          </p:cNvSpPr>
          <p:nvPr/>
        </p:nvSpPr>
        <p:spPr bwMode="auto">
          <a:xfrm>
            <a:off x="2301559" y="2589002"/>
            <a:ext cx="438309"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47" name="Oval 226"/>
          <p:cNvSpPr>
            <a:spLocks noChangeArrowheads="1"/>
          </p:cNvSpPr>
          <p:nvPr/>
        </p:nvSpPr>
        <p:spPr bwMode="auto">
          <a:xfrm>
            <a:off x="2926716" y="2589002"/>
            <a:ext cx="436562"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48" name="Oval 227"/>
          <p:cNvSpPr>
            <a:spLocks noChangeArrowheads="1"/>
          </p:cNvSpPr>
          <p:nvPr/>
        </p:nvSpPr>
        <p:spPr bwMode="auto">
          <a:xfrm>
            <a:off x="3550127" y="2589002"/>
            <a:ext cx="438308"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49" name="Oval 228"/>
          <p:cNvSpPr>
            <a:spLocks noChangeArrowheads="1"/>
          </p:cNvSpPr>
          <p:nvPr/>
        </p:nvSpPr>
        <p:spPr bwMode="auto">
          <a:xfrm>
            <a:off x="4175285" y="2589002"/>
            <a:ext cx="436562"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50" name="Oval 229"/>
          <p:cNvSpPr>
            <a:spLocks noChangeArrowheads="1"/>
          </p:cNvSpPr>
          <p:nvPr/>
        </p:nvSpPr>
        <p:spPr bwMode="auto">
          <a:xfrm>
            <a:off x="1678149" y="3195320"/>
            <a:ext cx="436562" cy="422805"/>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51" name="Oval 230"/>
          <p:cNvSpPr>
            <a:spLocks noChangeArrowheads="1"/>
          </p:cNvSpPr>
          <p:nvPr/>
        </p:nvSpPr>
        <p:spPr bwMode="auto">
          <a:xfrm>
            <a:off x="2301559" y="3195320"/>
            <a:ext cx="438309" cy="422805"/>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52" name="Oval 231"/>
          <p:cNvSpPr>
            <a:spLocks noChangeArrowheads="1"/>
          </p:cNvSpPr>
          <p:nvPr/>
        </p:nvSpPr>
        <p:spPr bwMode="auto">
          <a:xfrm>
            <a:off x="2926716" y="3195320"/>
            <a:ext cx="436562" cy="422805"/>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53" name="Oval 232"/>
          <p:cNvSpPr>
            <a:spLocks noChangeArrowheads="1"/>
          </p:cNvSpPr>
          <p:nvPr/>
        </p:nvSpPr>
        <p:spPr bwMode="auto">
          <a:xfrm>
            <a:off x="3550127" y="3195320"/>
            <a:ext cx="438308" cy="422805"/>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54" name="Oval 233"/>
          <p:cNvSpPr>
            <a:spLocks noChangeArrowheads="1"/>
          </p:cNvSpPr>
          <p:nvPr/>
        </p:nvSpPr>
        <p:spPr bwMode="auto">
          <a:xfrm>
            <a:off x="4175285" y="3195320"/>
            <a:ext cx="436562" cy="422805"/>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55" name="Oval 234"/>
          <p:cNvSpPr>
            <a:spLocks noChangeArrowheads="1"/>
          </p:cNvSpPr>
          <p:nvPr/>
        </p:nvSpPr>
        <p:spPr bwMode="auto">
          <a:xfrm>
            <a:off x="1678149" y="3803439"/>
            <a:ext cx="436562"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28" name="Oval 235"/>
          <p:cNvSpPr>
            <a:spLocks noChangeArrowheads="1"/>
          </p:cNvSpPr>
          <p:nvPr/>
        </p:nvSpPr>
        <p:spPr bwMode="auto">
          <a:xfrm>
            <a:off x="2301559" y="3803439"/>
            <a:ext cx="438309"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29" name="Oval 236"/>
          <p:cNvSpPr>
            <a:spLocks noChangeArrowheads="1"/>
          </p:cNvSpPr>
          <p:nvPr/>
        </p:nvSpPr>
        <p:spPr bwMode="auto">
          <a:xfrm>
            <a:off x="2926716" y="3803439"/>
            <a:ext cx="436562"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34" name="Oval 237"/>
          <p:cNvSpPr>
            <a:spLocks noChangeArrowheads="1"/>
          </p:cNvSpPr>
          <p:nvPr/>
        </p:nvSpPr>
        <p:spPr bwMode="auto">
          <a:xfrm>
            <a:off x="3550127" y="3803439"/>
            <a:ext cx="438308"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35" name="Oval 238"/>
          <p:cNvSpPr>
            <a:spLocks noChangeArrowheads="1"/>
          </p:cNvSpPr>
          <p:nvPr/>
        </p:nvSpPr>
        <p:spPr bwMode="auto">
          <a:xfrm>
            <a:off x="4175285" y="3803439"/>
            <a:ext cx="436562"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36" name="Oval 214"/>
          <p:cNvSpPr>
            <a:spLocks noChangeArrowheads="1"/>
          </p:cNvSpPr>
          <p:nvPr/>
        </p:nvSpPr>
        <p:spPr bwMode="auto">
          <a:xfrm>
            <a:off x="1674656" y="4523105"/>
            <a:ext cx="436562"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37" name="Oval 215"/>
          <p:cNvSpPr>
            <a:spLocks noChangeArrowheads="1"/>
          </p:cNvSpPr>
          <p:nvPr/>
        </p:nvSpPr>
        <p:spPr bwMode="auto">
          <a:xfrm>
            <a:off x="2298066" y="4523105"/>
            <a:ext cx="438309"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38" name="Oval 216"/>
          <p:cNvSpPr>
            <a:spLocks noChangeArrowheads="1"/>
          </p:cNvSpPr>
          <p:nvPr/>
        </p:nvSpPr>
        <p:spPr bwMode="auto">
          <a:xfrm>
            <a:off x="2923224" y="4523105"/>
            <a:ext cx="436562"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39" name="Oval 217"/>
          <p:cNvSpPr>
            <a:spLocks noChangeArrowheads="1"/>
          </p:cNvSpPr>
          <p:nvPr/>
        </p:nvSpPr>
        <p:spPr bwMode="auto">
          <a:xfrm>
            <a:off x="3546635" y="4523105"/>
            <a:ext cx="438308"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40" name="Oval 218"/>
          <p:cNvSpPr>
            <a:spLocks noChangeArrowheads="1"/>
          </p:cNvSpPr>
          <p:nvPr/>
        </p:nvSpPr>
        <p:spPr bwMode="auto">
          <a:xfrm>
            <a:off x="4171794" y="4523105"/>
            <a:ext cx="436562"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41" name="Oval 219"/>
          <p:cNvSpPr>
            <a:spLocks noChangeArrowheads="1"/>
          </p:cNvSpPr>
          <p:nvPr/>
        </p:nvSpPr>
        <p:spPr bwMode="auto">
          <a:xfrm>
            <a:off x="1674656" y="5129425"/>
            <a:ext cx="436562" cy="422804"/>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42" name="Oval 220"/>
          <p:cNvSpPr>
            <a:spLocks noChangeArrowheads="1"/>
          </p:cNvSpPr>
          <p:nvPr/>
        </p:nvSpPr>
        <p:spPr bwMode="auto">
          <a:xfrm>
            <a:off x="2298066" y="5129425"/>
            <a:ext cx="438309" cy="422804"/>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43" name="Oval 221"/>
          <p:cNvSpPr>
            <a:spLocks noChangeArrowheads="1"/>
          </p:cNvSpPr>
          <p:nvPr/>
        </p:nvSpPr>
        <p:spPr bwMode="auto">
          <a:xfrm>
            <a:off x="2923224" y="5129425"/>
            <a:ext cx="436562" cy="422804"/>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44" name="Oval 222"/>
          <p:cNvSpPr>
            <a:spLocks noChangeArrowheads="1"/>
          </p:cNvSpPr>
          <p:nvPr/>
        </p:nvSpPr>
        <p:spPr bwMode="auto">
          <a:xfrm>
            <a:off x="3546635" y="5129425"/>
            <a:ext cx="438308" cy="422804"/>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45" name="Oval 223"/>
          <p:cNvSpPr>
            <a:spLocks noChangeArrowheads="1"/>
          </p:cNvSpPr>
          <p:nvPr/>
        </p:nvSpPr>
        <p:spPr bwMode="auto">
          <a:xfrm>
            <a:off x="4171794" y="5129425"/>
            <a:ext cx="436562" cy="422804"/>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46" name="Oval 224"/>
          <p:cNvSpPr>
            <a:spLocks noChangeArrowheads="1"/>
          </p:cNvSpPr>
          <p:nvPr/>
        </p:nvSpPr>
        <p:spPr bwMode="auto">
          <a:xfrm>
            <a:off x="1674656" y="5733945"/>
            <a:ext cx="436562"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47" name="Oval 225"/>
          <p:cNvSpPr>
            <a:spLocks noChangeArrowheads="1"/>
          </p:cNvSpPr>
          <p:nvPr/>
        </p:nvSpPr>
        <p:spPr bwMode="auto">
          <a:xfrm>
            <a:off x="2298066" y="5733945"/>
            <a:ext cx="438309"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48" name="Oval 226"/>
          <p:cNvSpPr>
            <a:spLocks noChangeArrowheads="1"/>
          </p:cNvSpPr>
          <p:nvPr/>
        </p:nvSpPr>
        <p:spPr bwMode="auto">
          <a:xfrm>
            <a:off x="2923224" y="5733945"/>
            <a:ext cx="436562"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49" name="Oval 227"/>
          <p:cNvSpPr>
            <a:spLocks noChangeArrowheads="1"/>
          </p:cNvSpPr>
          <p:nvPr/>
        </p:nvSpPr>
        <p:spPr bwMode="auto">
          <a:xfrm>
            <a:off x="3546635" y="5733945"/>
            <a:ext cx="438308"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50" name="Oval 228"/>
          <p:cNvSpPr>
            <a:spLocks noChangeArrowheads="1"/>
          </p:cNvSpPr>
          <p:nvPr/>
        </p:nvSpPr>
        <p:spPr bwMode="auto">
          <a:xfrm>
            <a:off x="4171794" y="5733945"/>
            <a:ext cx="436562"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51" name="Oval 229"/>
          <p:cNvSpPr>
            <a:spLocks noChangeArrowheads="1"/>
          </p:cNvSpPr>
          <p:nvPr/>
        </p:nvSpPr>
        <p:spPr bwMode="auto">
          <a:xfrm>
            <a:off x="1674656" y="6340264"/>
            <a:ext cx="436562" cy="422805"/>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52" name="Oval 230"/>
          <p:cNvSpPr>
            <a:spLocks noChangeArrowheads="1"/>
          </p:cNvSpPr>
          <p:nvPr/>
        </p:nvSpPr>
        <p:spPr bwMode="auto">
          <a:xfrm>
            <a:off x="2298066" y="6340264"/>
            <a:ext cx="438309" cy="422805"/>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53" name="Oval 231"/>
          <p:cNvSpPr>
            <a:spLocks noChangeArrowheads="1"/>
          </p:cNvSpPr>
          <p:nvPr/>
        </p:nvSpPr>
        <p:spPr bwMode="auto">
          <a:xfrm>
            <a:off x="2923224" y="6340264"/>
            <a:ext cx="436562" cy="422805"/>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54" name="Oval 232"/>
          <p:cNvSpPr>
            <a:spLocks noChangeArrowheads="1"/>
          </p:cNvSpPr>
          <p:nvPr/>
        </p:nvSpPr>
        <p:spPr bwMode="auto">
          <a:xfrm>
            <a:off x="3546635" y="6340264"/>
            <a:ext cx="438308" cy="422805"/>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55" name="Oval 233"/>
          <p:cNvSpPr>
            <a:spLocks noChangeArrowheads="1"/>
          </p:cNvSpPr>
          <p:nvPr/>
        </p:nvSpPr>
        <p:spPr bwMode="auto">
          <a:xfrm>
            <a:off x="4171794" y="6340264"/>
            <a:ext cx="436562" cy="422805"/>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56" name="Oval 234"/>
          <p:cNvSpPr>
            <a:spLocks noChangeArrowheads="1"/>
          </p:cNvSpPr>
          <p:nvPr/>
        </p:nvSpPr>
        <p:spPr bwMode="auto">
          <a:xfrm>
            <a:off x="1674656" y="6948382"/>
            <a:ext cx="436562"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57" name="Oval 235"/>
          <p:cNvSpPr>
            <a:spLocks noChangeArrowheads="1"/>
          </p:cNvSpPr>
          <p:nvPr/>
        </p:nvSpPr>
        <p:spPr bwMode="auto">
          <a:xfrm>
            <a:off x="2298066" y="6948382"/>
            <a:ext cx="438309"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58" name="Oval 236"/>
          <p:cNvSpPr>
            <a:spLocks noChangeArrowheads="1"/>
          </p:cNvSpPr>
          <p:nvPr/>
        </p:nvSpPr>
        <p:spPr bwMode="auto">
          <a:xfrm>
            <a:off x="2923224" y="6948382"/>
            <a:ext cx="436562"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59" name="Oval 237"/>
          <p:cNvSpPr>
            <a:spLocks noChangeArrowheads="1"/>
          </p:cNvSpPr>
          <p:nvPr/>
        </p:nvSpPr>
        <p:spPr bwMode="auto">
          <a:xfrm>
            <a:off x="3546635" y="6948382"/>
            <a:ext cx="438308"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60" name="Oval 238"/>
          <p:cNvSpPr>
            <a:spLocks noChangeArrowheads="1"/>
          </p:cNvSpPr>
          <p:nvPr/>
        </p:nvSpPr>
        <p:spPr bwMode="auto">
          <a:xfrm>
            <a:off x="4171794" y="6948382"/>
            <a:ext cx="436562"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Tree>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Oval 214"/>
          <p:cNvSpPr>
            <a:spLocks noChangeArrowheads="1"/>
          </p:cNvSpPr>
          <p:nvPr/>
        </p:nvSpPr>
        <p:spPr bwMode="auto">
          <a:xfrm>
            <a:off x="4945382" y="1381760"/>
            <a:ext cx="436562"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16" name="Oval 215"/>
          <p:cNvSpPr>
            <a:spLocks noChangeArrowheads="1"/>
          </p:cNvSpPr>
          <p:nvPr/>
        </p:nvSpPr>
        <p:spPr bwMode="auto">
          <a:xfrm>
            <a:off x="5568792" y="1381760"/>
            <a:ext cx="438308"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17" name="Oval 216"/>
          <p:cNvSpPr>
            <a:spLocks noChangeArrowheads="1"/>
          </p:cNvSpPr>
          <p:nvPr/>
        </p:nvSpPr>
        <p:spPr bwMode="auto">
          <a:xfrm>
            <a:off x="6193951" y="1381760"/>
            <a:ext cx="436562"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18" name="Oval 217"/>
          <p:cNvSpPr>
            <a:spLocks noChangeArrowheads="1"/>
          </p:cNvSpPr>
          <p:nvPr/>
        </p:nvSpPr>
        <p:spPr bwMode="auto">
          <a:xfrm>
            <a:off x="6817361" y="1381760"/>
            <a:ext cx="438309"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19" name="Oval 218"/>
          <p:cNvSpPr>
            <a:spLocks noChangeArrowheads="1"/>
          </p:cNvSpPr>
          <p:nvPr/>
        </p:nvSpPr>
        <p:spPr bwMode="auto">
          <a:xfrm>
            <a:off x="7442518" y="1381760"/>
            <a:ext cx="436562"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20" name="Oval 219"/>
          <p:cNvSpPr>
            <a:spLocks noChangeArrowheads="1"/>
          </p:cNvSpPr>
          <p:nvPr/>
        </p:nvSpPr>
        <p:spPr bwMode="auto">
          <a:xfrm>
            <a:off x="4945382" y="1988080"/>
            <a:ext cx="436562" cy="422804"/>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21" name="Oval 220"/>
          <p:cNvSpPr>
            <a:spLocks noChangeArrowheads="1"/>
          </p:cNvSpPr>
          <p:nvPr/>
        </p:nvSpPr>
        <p:spPr bwMode="auto">
          <a:xfrm>
            <a:off x="5568792" y="1988080"/>
            <a:ext cx="438308" cy="422804"/>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22" name="Oval 221"/>
          <p:cNvSpPr>
            <a:spLocks noChangeArrowheads="1"/>
          </p:cNvSpPr>
          <p:nvPr/>
        </p:nvSpPr>
        <p:spPr bwMode="auto">
          <a:xfrm>
            <a:off x="6193951" y="1988080"/>
            <a:ext cx="436562" cy="422804"/>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23" name="Oval 222"/>
          <p:cNvSpPr>
            <a:spLocks noChangeArrowheads="1"/>
          </p:cNvSpPr>
          <p:nvPr/>
        </p:nvSpPr>
        <p:spPr bwMode="auto">
          <a:xfrm>
            <a:off x="6817361" y="1988080"/>
            <a:ext cx="438309" cy="422804"/>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24" name="Oval 223"/>
          <p:cNvSpPr>
            <a:spLocks noChangeArrowheads="1"/>
          </p:cNvSpPr>
          <p:nvPr/>
        </p:nvSpPr>
        <p:spPr bwMode="auto">
          <a:xfrm>
            <a:off x="7442518" y="1988080"/>
            <a:ext cx="436562" cy="422804"/>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25" name="Oval 224"/>
          <p:cNvSpPr>
            <a:spLocks noChangeArrowheads="1"/>
          </p:cNvSpPr>
          <p:nvPr/>
        </p:nvSpPr>
        <p:spPr bwMode="auto">
          <a:xfrm>
            <a:off x="4945382" y="2592600"/>
            <a:ext cx="436562"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26" name="Oval 225"/>
          <p:cNvSpPr>
            <a:spLocks noChangeArrowheads="1"/>
          </p:cNvSpPr>
          <p:nvPr/>
        </p:nvSpPr>
        <p:spPr bwMode="auto">
          <a:xfrm>
            <a:off x="5568792" y="2592600"/>
            <a:ext cx="438308"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27" name="Oval 226"/>
          <p:cNvSpPr>
            <a:spLocks noChangeArrowheads="1"/>
          </p:cNvSpPr>
          <p:nvPr/>
        </p:nvSpPr>
        <p:spPr bwMode="auto">
          <a:xfrm>
            <a:off x="6193951" y="2592600"/>
            <a:ext cx="436562"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28" name="Oval 227"/>
          <p:cNvSpPr>
            <a:spLocks noChangeArrowheads="1"/>
          </p:cNvSpPr>
          <p:nvPr/>
        </p:nvSpPr>
        <p:spPr bwMode="auto">
          <a:xfrm>
            <a:off x="6817361" y="2592600"/>
            <a:ext cx="438309"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29" name="Oval 228"/>
          <p:cNvSpPr>
            <a:spLocks noChangeArrowheads="1"/>
          </p:cNvSpPr>
          <p:nvPr/>
        </p:nvSpPr>
        <p:spPr bwMode="auto">
          <a:xfrm>
            <a:off x="7442518" y="2592600"/>
            <a:ext cx="436562"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30" name="Oval 229"/>
          <p:cNvSpPr>
            <a:spLocks noChangeArrowheads="1"/>
          </p:cNvSpPr>
          <p:nvPr/>
        </p:nvSpPr>
        <p:spPr bwMode="auto">
          <a:xfrm>
            <a:off x="4945382" y="3198919"/>
            <a:ext cx="436562" cy="422805"/>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31" name="Oval 230"/>
          <p:cNvSpPr>
            <a:spLocks noChangeArrowheads="1"/>
          </p:cNvSpPr>
          <p:nvPr/>
        </p:nvSpPr>
        <p:spPr bwMode="auto">
          <a:xfrm>
            <a:off x="5568792" y="3198919"/>
            <a:ext cx="438308" cy="422805"/>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32" name="Oval 231"/>
          <p:cNvSpPr>
            <a:spLocks noChangeArrowheads="1"/>
          </p:cNvSpPr>
          <p:nvPr/>
        </p:nvSpPr>
        <p:spPr bwMode="auto">
          <a:xfrm>
            <a:off x="6193951" y="3198919"/>
            <a:ext cx="436562" cy="422805"/>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33" name="Oval 232"/>
          <p:cNvSpPr>
            <a:spLocks noChangeArrowheads="1"/>
          </p:cNvSpPr>
          <p:nvPr/>
        </p:nvSpPr>
        <p:spPr bwMode="auto">
          <a:xfrm>
            <a:off x="6817361" y="3198919"/>
            <a:ext cx="438309" cy="422805"/>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34" name="Oval 233"/>
          <p:cNvSpPr>
            <a:spLocks noChangeArrowheads="1"/>
          </p:cNvSpPr>
          <p:nvPr/>
        </p:nvSpPr>
        <p:spPr bwMode="auto">
          <a:xfrm>
            <a:off x="7442518" y="3198919"/>
            <a:ext cx="436562" cy="422805"/>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35" name="Oval 234"/>
          <p:cNvSpPr>
            <a:spLocks noChangeArrowheads="1"/>
          </p:cNvSpPr>
          <p:nvPr/>
        </p:nvSpPr>
        <p:spPr bwMode="auto">
          <a:xfrm>
            <a:off x="4945382" y="3807037"/>
            <a:ext cx="436562"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36" name="Oval 235"/>
          <p:cNvSpPr>
            <a:spLocks noChangeArrowheads="1"/>
          </p:cNvSpPr>
          <p:nvPr/>
        </p:nvSpPr>
        <p:spPr bwMode="auto">
          <a:xfrm>
            <a:off x="5568792" y="3807037"/>
            <a:ext cx="438308"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37" name="Oval 236"/>
          <p:cNvSpPr>
            <a:spLocks noChangeArrowheads="1"/>
          </p:cNvSpPr>
          <p:nvPr/>
        </p:nvSpPr>
        <p:spPr bwMode="auto">
          <a:xfrm>
            <a:off x="6193951" y="3807037"/>
            <a:ext cx="436562"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38" name="Oval 237"/>
          <p:cNvSpPr>
            <a:spLocks noChangeArrowheads="1"/>
          </p:cNvSpPr>
          <p:nvPr/>
        </p:nvSpPr>
        <p:spPr bwMode="auto">
          <a:xfrm>
            <a:off x="6817361" y="3807037"/>
            <a:ext cx="438309"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39" name="Oval 238"/>
          <p:cNvSpPr>
            <a:spLocks noChangeArrowheads="1"/>
          </p:cNvSpPr>
          <p:nvPr/>
        </p:nvSpPr>
        <p:spPr bwMode="auto">
          <a:xfrm>
            <a:off x="7442518" y="3807037"/>
            <a:ext cx="436562"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9723" name="TextBox 91"/>
          <p:cNvSpPr txBox="1">
            <a:spLocks noChangeArrowheads="1"/>
          </p:cNvSpPr>
          <p:nvPr/>
        </p:nvSpPr>
        <p:spPr bwMode="auto">
          <a:xfrm>
            <a:off x="242730" y="181717"/>
            <a:ext cx="5726284" cy="933864"/>
          </a:xfrm>
          <a:prstGeom prst="rect">
            <a:avLst/>
          </a:prstGeom>
          <a:noFill/>
          <a:ln w="9525">
            <a:noFill/>
            <a:miter lim="800000"/>
            <a:headEnd/>
            <a:tailEnd/>
          </a:ln>
        </p:spPr>
        <p:txBody>
          <a:bodyPr wrap="none" lIns="101872" tIns="50936" rIns="101872" bIns="50936">
            <a:spAutoFit/>
          </a:bodyPr>
          <a:lstStyle/>
          <a:p>
            <a:pPr algn="l"/>
            <a:r>
              <a:rPr lang="en-US" sz="5400" b="1" dirty="0" smtClean="0">
                <a:solidFill>
                  <a:srgbClr val="FF0000"/>
                </a:solidFill>
                <a:latin typeface="Calibri" pitchFamily="34" charset="0"/>
              </a:rPr>
              <a:t>Alcohol Dependent</a:t>
            </a:r>
          </a:p>
        </p:txBody>
      </p:sp>
      <p:sp>
        <p:nvSpPr>
          <p:cNvPr id="29724" name="Rectangle 112"/>
          <p:cNvSpPr>
            <a:spLocks noChangeArrowheads="1"/>
          </p:cNvSpPr>
          <p:nvPr/>
        </p:nvSpPr>
        <p:spPr bwMode="auto">
          <a:xfrm>
            <a:off x="7879080" y="6683906"/>
            <a:ext cx="2179320" cy="933767"/>
          </a:xfrm>
          <a:prstGeom prst="rect">
            <a:avLst/>
          </a:prstGeom>
          <a:noFill/>
          <a:ln w="9525">
            <a:noFill/>
            <a:miter lim="800000"/>
            <a:headEnd/>
            <a:tailEnd/>
          </a:ln>
        </p:spPr>
        <p:txBody>
          <a:bodyPr lIns="101872" tIns="50936" rIns="101872" bIns="50936">
            <a:spAutoFit/>
          </a:bodyPr>
          <a:lstStyle/>
          <a:p>
            <a:r>
              <a:rPr lang="en-US" sz="5400" b="1" dirty="0" smtClean="0">
                <a:solidFill>
                  <a:srgbClr val="FF0000"/>
                </a:solidFill>
                <a:latin typeface="Calibri" pitchFamily="34" charset="0"/>
              </a:rPr>
              <a:t>&lt; 4%</a:t>
            </a:r>
            <a:endParaRPr lang="en-US" sz="5400" dirty="0">
              <a:solidFill>
                <a:srgbClr val="FF0000"/>
              </a:solidFill>
            </a:endParaRPr>
          </a:p>
        </p:txBody>
      </p:sp>
      <p:sp>
        <p:nvSpPr>
          <p:cNvPr id="2" name="Oval 214"/>
          <p:cNvSpPr>
            <a:spLocks noChangeArrowheads="1"/>
          </p:cNvSpPr>
          <p:nvPr/>
        </p:nvSpPr>
        <p:spPr bwMode="auto">
          <a:xfrm>
            <a:off x="4941889" y="4514110"/>
            <a:ext cx="436562"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3" name="Oval 215"/>
          <p:cNvSpPr>
            <a:spLocks noChangeArrowheads="1"/>
          </p:cNvSpPr>
          <p:nvPr/>
        </p:nvSpPr>
        <p:spPr bwMode="auto">
          <a:xfrm>
            <a:off x="5565299" y="4514110"/>
            <a:ext cx="438308"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4" name="Oval 216"/>
          <p:cNvSpPr>
            <a:spLocks noChangeArrowheads="1"/>
          </p:cNvSpPr>
          <p:nvPr/>
        </p:nvSpPr>
        <p:spPr bwMode="auto">
          <a:xfrm>
            <a:off x="6190458" y="4514110"/>
            <a:ext cx="436562"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5" name="Oval 217"/>
          <p:cNvSpPr>
            <a:spLocks noChangeArrowheads="1"/>
          </p:cNvSpPr>
          <p:nvPr/>
        </p:nvSpPr>
        <p:spPr bwMode="auto">
          <a:xfrm>
            <a:off x="6813868" y="4514110"/>
            <a:ext cx="438309"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6" name="Oval 218"/>
          <p:cNvSpPr>
            <a:spLocks noChangeArrowheads="1"/>
          </p:cNvSpPr>
          <p:nvPr/>
        </p:nvSpPr>
        <p:spPr bwMode="auto">
          <a:xfrm>
            <a:off x="7439027" y="4514110"/>
            <a:ext cx="436562"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 name="Oval 219"/>
          <p:cNvSpPr>
            <a:spLocks noChangeArrowheads="1"/>
          </p:cNvSpPr>
          <p:nvPr/>
        </p:nvSpPr>
        <p:spPr bwMode="auto">
          <a:xfrm>
            <a:off x="4941889" y="5120429"/>
            <a:ext cx="436562" cy="422805"/>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8" name="Oval 220"/>
          <p:cNvSpPr>
            <a:spLocks noChangeArrowheads="1"/>
          </p:cNvSpPr>
          <p:nvPr/>
        </p:nvSpPr>
        <p:spPr bwMode="auto">
          <a:xfrm>
            <a:off x="5565299" y="5120429"/>
            <a:ext cx="438308" cy="422805"/>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9" name="Oval 221"/>
          <p:cNvSpPr>
            <a:spLocks noChangeArrowheads="1"/>
          </p:cNvSpPr>
          <p:nvPr/>
        </p:nvSpPr>
        <p:spPr bwMode="auto">
          <a:xfrm>
            <a:off x="6190458" y="5120429"/>
            <a:ext cx="436562" cy="422805"/>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10" name="Oval 222"/>
          <p:cNvSpPr>
            <a:spLocks noChangeArrowheads="1"/>
          </p:cNvSpPr>
          <p:nvPr/>
        </p:nvSpPr>
        <p:spPr bwMode="auto">
          <a:xfrm>
            <a:off x="6813868" y="5120429"/>
            <a:ext cx="438309" cy="422805"/>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11" name="Oval 223"/>
          <p:cNvSpPr>
            <a:spLocks noChangeArrowheads="1"/>
          </p:cNvSpPr>
          <p:nvPr/>
        </p:nvSpPr>
        <p:spPr bwMode="auto">
          <a:xfrm>
            <a:off x="7439027" y="5120429"/>
            <a:ext cx="436562" cy="422805"/>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12" name="Oval 224"/>
          <p:cNvSpPr>
            <a:spLocks noChangeArrowheads="1"/>
          </p:cNvSpPr>
          <p:nvPr/>
        </p:nvSpPr>
        <p:spPr bwMode="auto">
          <a:xfrm>
            <a:off x="4941889" y="5724949"/>
            <a:ext cx="436562"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13" name="Oval 225"/>
          <p:cNvSpPr>
            <a:spLocks noChangeArrowheads="1"/>
          </p:cNvSpPr>
          <p:nvPr/>
        </p:nvSpPr>
        <p:spPr bwMode="auto">
          <a:xfrm>
            <a:off x="5565299" y="5724949"/>
            <a:ext cx="438308"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14" name="Oval 226"/>
          <p:cNvSpPr>
            <a:spLocks noChangeArrowheads="1"/>
          </p:cNvSpPr>
          <p:nvPr/>
        </p:nvSpPr>
        <p:spPr bwMode="auto">
          <a:xfrm>
            <a:off x="6190458" y="5724949"/>
            <a:ext cx="436562"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15" name="Oval 227"/>
          <p:cNvSpPr>
            <a:spLocks noChangeArrowheads="1"/>
          </p:cNvSpPr>
          <p:nvPr/>
        </p:nvSpPr>
        <p:spPr bwMode="auto">
          <a:xfrm>
            <a:off x="6813868" y="5724949"/>
            <a:ext cx="438309"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16" name="Oval 228"/>
          <p:cNvSpPr>
            <a:spLocks noChangeArrowheads="1"/>
          </p:cNvSpPr>
          <p:nvPr/>
        </p:nvSpPr>
        <p:spPr bwMode="auto">
          <a:xfrm>
            <a:off x="7439027" y="5724949"/>
            <a:ext cx="436562"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17" name="Oval 229"/>
          <p:cNvSpPr>
            <a:spLocks noChangeArrowheads="1"/>
          </p:cNvSpPr>
          <p:nvPr/>
        </p:nvSpPr>
        <p:spPr bwMode="auto">
          <a:xfrm>
            <a:off x="4941889" y="6331268"/>
            <a:ext cx="436562" cy="422804"/>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18" name="Oval 230"/>
          <p:cNvSpPr>
            <a:spLocks noChangeArrowheads="1"/>
          </p:cNvSpPr>
          <p:nvPr/>
        </p:nvSpPr>
        <p:spPr bwMode="auto">
          <a:xfrm>
            <a:off x="5565299" y="6331268"/>
            <a:ext cx="438308" cy="422804"/>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19" name="Oval 231"/>
          <p:cNvSpPr>
            <a:spLocks noChangeArrowheads="1"/>
          </p:cNvSpPr>
          <p:nvPr/>
        </p:nvSpPr>
        <p:spPr bwMode="auto">
          <a:xfrm>
            <a:off x="6190458" y="6331268"/>
            <a:ext cx="436562" cy="422804"/>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0" name="Oval 232"/>
          <p:cNvSpPr>
            <a:spLocks noChangeArrowheads="1"/>
          </p:cNvSpPr>
          <p:nvPr/>
        </p:nvSpPr>
        <p:spPr bwMode="auto">
          <a:xfrm>
            <a:off x="6813868" y="6331268"/>
            <a:ext cx="438309" cy="422804"/>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1" name="Oval 233"/>
          <p:cNvSpPr>
            <a:spLocks noChangeArrowheads="1"/>
          </p:cNvSpPr>
          <p:nvPr/>
        </p:nvSpPr>
        <p:spPr bwMode="auto">
          <a:xfrm>
            <a:off x="7439027" y="6331268"/>
            <a:ext cx="436562" cy="422804"/>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2" name="Oval 234"/>
          <p:cNvSpPr>
            <a:spLocks noChangeArrowheads="1"/>
          </p:cNvSpPr>
          <p:nvPr/>
        </p:nvSpPr>
        <p:spPr bwMode="auto">
          <a:xfrm>
            <a:off x="4941889" y="6939387"/>
            <a:ext cx="436562"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3" name="Oval 235"/>
          <p:cNvSpPr>
            <a:spLocks noChangeArrowheads="1"/>
          </p:cNvSpPr>
          <p:nvPr/>
        </p:nvSpPr>
        <p:spPr bwMode="auto">
          <a:xfrm>
            <a:off x="5565299" y="6939387"/>
            <a:ext cx="438308"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4" name="Oval 236"/>
          <p:cNvSpPr>
            <a:spLocks noChangeArrowheads="1"/>
          </p:cNvSpPr>
          <p:nvPr/>
        </p:nvSpPr>
        <p:spPr bwMode="auto">
          <a:xfrm>
            <a:off x="6190458" y="6939387"/>
            <a:ext cx="436562"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5" name="Oval 237"/>
          <p:cNvSpPr>
            <a:spLocks noChangeArrowheads="1"/>
          </p:cNvSpPr>
          <p:nvPr/>
        </p:nvSpPr>
        <p:spPr bwMode="auto">
          <a:xfrm>
            <a:off x="6813868" y="6939387"/>
            <a:ext cx="438309"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6" name="Oval 238"/>
          <p:cNvSpPr>
            <a:spLocks noChangeArrowheads="1"/>
          </p:cNvSpPr>
          <p:nvPr/>
        </p:nvSpPr>
        <p:spPr bwMode="auto">
          <a:xfrm>
            <a:off x="7439027" y="6939387"/>
            <a:ext cx="436562"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7" name="Oval 214"/>
          <p:cNvSpPr>
            <a:spLocks noChangeArrowheads="1"/>
          </p:cNvSpPr>
          <p:nvPr/>
        </p:nvSpPr>
        <p:spPr bwMode="auto">
          <a:xfrm>
            <a:off x="1678149" y="1378162"/>
            <a:ext cx="436562"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8" name="Oval 215"/>
          <p:cNvSpPr>
            <a:spLocks noChangeArrowheads="1"/>
          </p:cNvSpPr>
          <p:nvPr/>
        </p:nvSpPr>
        <p:spPr bwMode="auto">
          <a:xfrm>
            <a:off x="2301559" y="1378162"/>
            <a:ext cx="438309"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9" name="Oval 216"/>
          <p:cNvSpPr>
            <a:spLocks noChangeArrowheads="1"/>
          </p:cNvSpPr>
          <p:nvPr/>
        </p:nvSpPr>
        <p:spPr bwMode="auto">
          <a:xfrm>
            <a:off x="2926716" y="1378162"/>
            <a:ext cx="436562"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30" name="Oval 217"/>
          <p:cNvSpPr>
            <a:spLocks noChangeArrowheads="1"/>
          </p:cNvSpPr>
          <p:nvPr/>
        </p:nvSpPr>
        <p:spPr bwMode="auto">
          <a:xfrm>
            <a:off x="3550127" y="1378162"/>
            <a:ext cx="438308"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31" name="Oval 218"/>
          <p:cNvSpPr>
            <a:spLocks noChangeArrowheads="1"/>
          </p:cNvSpPr>
          <p:nvPr/>
        </p:nvSpPr>
        <p:spPr bwMode="auto">
          <a:xfrm>
            <a:off x="4175285" y="1378162"/>
            <a:ext cx="436562"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40" name="Oval 219"/>
          <p:cNvSpPr>
            <a:spLocks noChangeArrowheads="1"/>
          </p:cNvSpPr>
          <p:nvPr/>
        </p:nvSpPr>
        <p:spPr bwMode="auto">
          <a:xfrm>
            <a:off x="1678149" y="1984482"/>
            <a:ext cx="436562" cy="422804"/>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41" name="Oval 220"/>
          <p:cNvSpPr>
            <a:spLocks noChangeArrowheads="1"/>
          </p:cNvSpPr>
          <p:nvPr/>
        </p:nvSpPr>
        <p:spPr bwMode="auto">
          <a:xfrm>
            <a:off x="2301559" y="1984482"/>
            <a:ext cx="438309" cy="422804"/>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42" name="Oval 221"/>
          <p:cNvSpPr>
            <a:spLocks noChangeArrowheads="1"/>
          </p:cNvSpPr>
          <p:nvPr/>
        </p:nvSpPr>
        <p:spPr bwMode="auto">
          <a:xfrm>
            <a:off x="2926716" y="1984482"/>
            <a:ext cx="436562" cy="422804"/>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43" name="Oval 222"/>
          <p:cNvSpPr>
            <a:spLocks noChangeArrowheads="1"/>
          </p:cNvSpPr>
          <p:nvPr/>
        </p:nvSpPr>
        <p:spPr bwMode="auto">
          <a:xfrm>
            <a:off x="3550127" y="1984482"/>
            <a:ext cx="438308" cy="422804"/>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44" name="Oval 223"/>
          <p:cNvSpPr>
            <a:spLocks noChangeArrowheads="1"/>
          </p:cNvSpPr>
          <p:nvPr/>
        </p:nvSpPr>
        <p:spPr bwMode="auto">
          <a:xfrm>
            <a:off x="4175285" y="1984482"/>
            <a:ext cx="436562" cy="422804"/>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45" name="Oval 224"/>
          <p:cNvSpPr>
            <a:spLocks noChangeArrowheads="1"/>
          </p:cNvSpPr>
          <p:nvPr/>
        </p:nvSpPr>
        <p:spPr bwMode="auto">
          <a:xfrm>
            <a:off x="1678149" y="2589002"/>
            <a:ext cx="436562"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46" name="Oval 225"/>
          <p:cNvSpPr>
            <a:spLocks noChangeArrowheads="1"/>
          </p:cNvSpPr>
          <p:nvPr/>
        </p:nvSpPr>
        <p:spPr bwMode="auto">
          <a:xfrm>
            <a:off x="2301559" y="2589002"/>
            <a:ext cx="438309"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47" name="Oval 226"/>
          <p:cNvSpPr>
            <a:spLocks noChangeArrowheads="1"/>
          </p:cNvSpPr>
          <p:nvPr/>
        </p:nvSpPr>
        <p:spPr bwMode="auto">
          <a:xfrm>
            <a:off x="2926716" y="2589002"/>
            <a:ext cx="436562"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48" name="Oval 227"/>
          <p:cNvSpPr>
            <a:spLocks noChangeArrowheads="1"/>
          </p:cNvSpPr>
          <p:nvPr/>
        </p:nvSpPr>
        <p:spPr bwMode="auto">
          <a:xfrm>
            <a:off x="3550127" y="2589002"/>
            <a:ext cx="438308"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49" name="Oval 228"/>
          <p:cNvSpPr>
            <a:spLocks noChangeArrowheads="1"/>
          </p:cNvSpPr>
          <p:nvPr/>
        </p:nvSpPr>
        <p:spPr bwMode="auto">
          <a:xfrm>
            <a:off x="4175285" y="2589002"/>
            <a:ext cx="436562"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50" name="Oval 229"/>
          <p:cNvSpPr>
            <a:spLocks noChangeArrowheads="1"/>
          </p:cNvSpPr>
          <p:nvPr/>
        </p:nvSpPr>
        <p:spPr bwMode="auto">
          <a:xfrm>
            <a:off x="1678149" y="3195320"/>
            <a:ext cx="436562" cy="422805"/>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51" name="Oval 230"/>
          <p:cNvSpPr>
            <a:spLocks noChangeArrowheads="1"/>
          </p:cNvSpPr>
          <p:nvPr/>
        </p:nvSpPr>
        <p:spPr bwMode="auto">
          <a:xfrm>
            <a:off x="2301559" y="3195320"/>
            <a:ext cx="438309" cy="422805"/>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52" name="Oval 231"/>
          <p:cNvSpPr>
            <a:spLocks noChangeArrowheads="1"/>
          </p:cNvSpPr>
          <p:nvPr/>
        </p:nvSpPr>
        <p:spPr bwMode="auto">
          <a:xfrm>
            <a:off x="2926716" y="3195320"/>
            <a:ext cx="436562" cy="422805"/>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53" name="Oval 232"/>
          <p:cNvSpPr>
            <a:spLocks noChangeArrowheads="1"/>
          </p:cNvSpPr>
          <p:nvPr/>
        </p:nvSpPr>
        <p:spPr bwMode="auto">
          <a:xfrm>
            <a:off x="3550127" y="3195320"/>
            <a:ext cx="438308" cy="422805"/>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54" name="Oval 233"/>
          <p:cNvSpPr>
            <a:spLocks noChangeArrowheads="1"/>
          </p:cNvSpPr>
          <p:nvPr/>
        </p:nvSpPr>
        <p:spPr bwMode="auto">
          <a:xfrm>
            <a:off x="4175285" y="3195320"/>
            <a:ext cx="436562" cy="422805"/>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55" name="Oval 234"/>
          <p:cNvSpPr>
            <a:spLocks noChangeArrowheads="1"/>
          </p:cNvSpPr>
          <p:nvPr/>
        </p:nvSpPr>
        <p:spPr bwMode="auto">
          <a:xfrm>
            <a:off x="1678149" y="3803439"/>
            <a:ext cx="436562"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28" name="Oval 235"/>
          <p:cNvSpPr>
            <a:spLocks noChangeArrowheads="1"/>
          </p:cNvSpPr>
          <p:nvPr/>
        </p:nvSpPr>
        <p:spPr bwMode="auto">
          <a:xfrm>
            <a:off x="2301559" y="3803439"/>
            <a:ext cx="438309"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29" name="Oval 236"/>
          <p:cNvSpPr>
            <a:spLocks noChangeArrowheads="1"/>
          </p:cNvSpPr>
          <p:nvPr/>
        </p:nvSpPr>
        <p:spPr bwMode="auto">
          <a:xfrm>
            <a:off x="2926716" y="3803439"/>
            <a:ext cx="436562"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34" name="Oval 237"/>
          <p:cNvSpPr>
            <a:spLocks noChangeArrowheads="1"/>
          </p:cNvSpPr>
          <p:nvPr/>
        </p:nvSpPr>
        <p:spPr bwMode="auto">
          <a:xfrm>
            <a:off x="3550127" y="3803439"/>
            <a:ext cx="438308"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35" name="Oval 238"/>
          <p:cNvSpPr>
            <a:spLocks noChangeArrowheads="1"/>
          </p:cNvSpPr>
          <p:nvPr/>
        </p:nvSpPr>
        <p:spPr bwMode="auto">
          <a:xfrm>
            <a:off x="4175285" y="3803439"/>
            <a:ext cx="436562"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36" name="Oval 214"/>
          <p:cNvSpPr>
            <a:spLocks noChangeArrowheads="1"/>
          </p:cNvSpPr>
          <p:nvPr/>
        </p:nvSpPr>
        <p:spPr bwMode="auto">
          <a:xfrm>
            <a:off x="1674656" y="4523105"/>
            <a:ext cx="436562"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37" name="Oval 215"/>
          <p:cNvSpPr>
            <a:spLocks noChangeArrowheads="1"/>
          </p:cNvSpPr>
          <p:nvPr/>
        </p:nvSpPr>
        <p:spPr bwMode="auto">
          <a:xfrm>
            <a:off x="2298066" y="4523105"/>
            <a:ext cx="438309"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38" name="Oval 216"/>
          <p:cNvSpPr>
            <a:spLocks noChangeArrowheads="1"/>
          </p:cNvSpPr>
          <p:nvPr/>
        </p:nvSpPr>
        <p:spPr bwMode="auto">
          <a:xfrm>
            <a:off x="2923224" y="4523105"/>
            <a:ext cx="436562"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39" name="Oval 217"/>
          <p:cNvSpPr>
            <a:spLocks noChangeArrowheads="1"/>
          </p:cNvSpPr>
          <p:nvPr/>
        </p:nvSpPr>
        <p:spPr bwMode="auto">
          <a:xfrm>
            <a:off x="3546635" y="4523105"/>
            <a:ext cx="438308"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40" name="Oval 218"/>
          <p:cNvSpPr>
            <a:spLocks noChangeArrowheads="1"/>
          </p:cNvSpPr>
          <p:nvPr/>
        </p:nvSpPr>
        <p:spPr bwMode="auto">
          <a:xfrm>
            <a:off x="4171794" y="4523105"/>
            <a:ext cx="436562"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41" name="Oval 219"/>
          <p:cNvSpPr>
            <a:spLocks noChangeArrowheads="1"/>
          </p:cNvSpPr>
          <p:nvPr/>
        </p:nvSpPr>
        <p:spPr bwMode="auto">
          <a:xfrm>
            <a:off x="1674656" y="5129425"/>
            <a:ext cx="436562" cy="422804"/>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42" name="Oval 220"/>
          <p:cNvSpPr>
            <a:spLocks noChangeArrowheads="1"/>
          </p:cNvSpPr>
          <p:nvPr/>
        </p:nvSpPr>
        <p:spPr bwMode="auto">
          <a:xfrm>
            <a:off x="2298066" y="5129425"/>
            <a:ext cx="438309" cy="422804"/>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43" name="Oval 221"/>
          <p:cNvSpPr>
            <a:spLocks noChangeArrowheads="1"/>
          </p:cNvSpPr>
          <p:nvPr/>
        </p:nvSpPr>
        <p:spPr bwMode="auto">
          <a:xfrm>
            <a:off x="2923224" y="5129425"/>
            <a:ext cx="436562" cy="422804"/>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44" name="Oval 222"/>
          <p:cNvSpPr>
            <a:spLocks noChangeArrowheads="1"/>
          </p:cNvSpPr>
          <p:nvPr/>
        </p:nvSpPr>
        <p:spPr bwMode="auto">
          <a:xfrm>
            <a:off x="3546635" y="5129425"/>
            <a:ext cx="438308" cy="422804"/>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45" name="Oval 223"/>
          <p:cNvSpPr>
            <a:spLocks noChangeArrowheads="1"/>
          </p:cNvSpPr>
          <p:nvPr/>
        </p:nvSpPr>
        <p:spPr bwMode="auto">
          <a:xfrm>
            <a:off x="4171794" y="5129425"/>
            <a:ext cx="436562" cy="422804"/>
          </a:xfrm>
          <a:prstGeom prst="ellipse">
            <a:avLst/>
          </a:prstGeom>
          <a:solidFill>
            <a:srgbClr val="FF00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46" name="Oval 224"/>
          <p:cNvSpPr>
            <a:spLocks noChangeArrowheads="1"/>
          </p:cNvSpPr>
          <p:nvPr/>
        </p:nvSpPr>
        <p:spPr bwMode="auto">
          <a:xfrm>
            <a:off x="1674656" y="5733945"/>
            <a:ext cx="436562"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47" name="Oval 225"/>
          <p:cNvSpPr>
            <a:spLocks noChangeArrowheads="1"/>
          </p:cNvSpPr>
          <p:nvPr/>
        </p:nvSpPr>
        <p:spPr bwMode="auto">
          <a:xfrm>
            <a:off x="2298066" y="5733945"/>
            <a:ext cx="438309"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48" name="Oval 226"/>
          <p:cNvSpPr>
            <a:spLocks noChangeArrowheads="1"/>
          </p:cNvSpPr>
          <p:nvPr/>
        </p:nvSpPr>
        <p:spPr bwMode="auto">
          <a:xfrm>
            <a:off x="2923224" y="5733945"/>
            <a:ext cx="436562"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49" name="Oval 227"/>
          <p:cNvSpPr>
            <a:spLocks noChangeArrowheads="1"/>
          </p:cNvSpPr>
          <p:nvPr/>
        </p:nvSpPr>
        <p:spPr bwMode="auto">
          <a:xfrm>
            <a:off x="3546635" y="5733945"/>
            <a:ext cx="438308"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50" name="Oval 228"/>
          <p:cNvSpPr>
            <a:spLocks noChangeArrowheads="1"/>
          </p:cNvSpPr>
          <p:nvPr/>
        </p:nvSpPr>
        <p:spPr bwMode="auto">
          <a:xfrm>
            <a:off x="4171794" y="5733945"/>
            <a:ext cx="436562" cy="424603"/>
          </a:xfrm>
          <a:prstGeom prst="ellipse">
            <a:avLst/>
          </a:prstGeom>
          <a:solidFill>
            <a:srgbClr val="FF00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51" name="Oval 229"/>
          <p:cNvSpPr>
            <a:spLocks noChangeArrowheads="1"/>
          </p:cNvSpPr>
          <p:nvPr/>
        </p:nvSpPr>
        <p:spPr bwMode="auto">
          <a:xfrm>
            <a:off x="1674656" y="6340264"/>
            <a:ext cx="436562" cy="422805"/>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52" name="Oval 230"/>
          <p:cNvSpPr>
            <a:spLocks noChangeArrowheads="1"/>
          </p:cNvSpPr>
          <p:nvPr/>
        </p:nvSpPr>
        <p:spPr bwMode="auto">
          <a:xfrm>
            <a:off x="2298066" y="6340264"/>
            <a:ext cx="438309" cy="422805"/>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53" name="Oval 231"/>
          <p:cNvSpPr>
            <a:spLocks noChangeArrowheads="1"/>
          </p:cNvSpPr>
          <p:nvPr/>
        </p:nvSpPr>
        <p:spPr bwMode="auto">
          <a:xfrm>
            <a:off x="2923224" y="6340264"/>
            <a:ext cx="436562" cy="422805"/>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54" name="Oval 232"/>
          <p:cNvSpPr>
            <a:spLocks noChangeArrowheads="1"/>
          </p:cNvSpPr>
          <p:nvPr/>
        </p:nvSpPr>
        <p:spPr bwMode="auto">
          <a:xfrm>
            <a:off x="3546635" y="6340264"/>
            <a:ext cx="438308" cy="422805"/>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55" name="Oval 233"/>
          <p:cNvSpPr>
            <a:spLocks noChangeArrowheads="1"/>
          </p:cNvSpPr>
          <p:nvPr/>
        </p:nvSpPr>
        <p:spPr bwMode="auto">
          <a:xfrm>
            <a:off x="4171794" y="6340264"/>
            <a:ext cx="436562" cy="422805"/>
          </a:xfrm>
          <a:prstGeom prst="ellipse">
            <a:avLst/>
          </a:prstGeom>
          <a:solidFill>
            <a:srgbClr val="FF00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56" name="Oval 234"/>
          <p:cNvSpPr>
            <a:spLocks noChangeArrowheads="1"/>
          </p:cNvSpPr>
          <p:nvPr/>
        </p:nvSpPr>
        <p:spPr bwMode="auto">
          <a:xfrm>
            <a:off x="1674656" y="6948382"/>
            <a:ext cx="436562"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57" name="Oval 235"/>
          <p:cNvSpPr>
            <a:spLocks noChangeArrowheads="1"/>
          </p:cNvSpPr>
          <p:nvPr/>
        </p:nvSpPr>
        <p:spPr bwMode="auto">
          <a:xfrm>
            <a:off x="2298066" y="6948382"/>
            <a:ext cx="438309"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58" name="Oval 236"/>
          <p:cNvSpPr>
            <a:spLocks noChangeArrowheads="1"/>
          </p:cNvSpPr>
          <p:nvPr/>
        </p:nvSpPr>
        <p:spPr bwMode="auto">
          <a:xfrm>
            <a:off x="2923224" y="6948382"/>
            <a:ext cx="436562"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59" name="Oval 237"/>
          <p:cNvSpPr>
            <a:spLocks noChangeArrowheads="1"/>
          </p:cNvSpPr>
          <p:nvPr/>
        </p:nvSpPr>
        <p:spPr bwMode="auto">
          <a:xfrm>
            <a:off x="3546635" y="6948382"/>
            <a:ext cx="438308"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60" name="Oval 238"/>
          <p:cNvSpPr>
            <a:spLocks noChangeArrowheads="1"/>
          </p:cNvSpPr>
          <p:nvPr/>
        </p:nvSpPr>
        <p:spPr bwMode="auto">
          <a:xfrm>
            <a:off x="4171794" y="6948382"/>
            <a:ext cx="436562" cy="424603"/>
          </a:xfrm>
          <a:prstGeom prst="ellipse">
            <a:avLst/>
          </a:prstGeom>
          <a:solidFill>
            <a:srgbClr val="FF00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Tree>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Oval 214"/>
          <p:cNvSpPr>
            <a:spLocks noChangeArrowheads="1"/>
          </p:cNvSpPr>
          <p:nvPr/>
        </p:nvSpPr>
        <p:spPr bwMode="auto">
          <a:xfrm>
            <a:off x="4945382" y="1381760"/>
            <a:ext cx="436562"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16" name="Oval 215"/>
          <p:cNvSpPr>
            <a:spLocks noChangeArrowheads="1"/>
          </p:cNvSpPr>
          <p:nvPr/>
        </p:nvSpPr>
        <p:spPr bwMode="auto">
          <a:xfrm>
            <a:off x="5568792" y="1381760"/>
            <a:ext cx="438308"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17" name="Oval 216"/>
          <p:cNvSpPr>
            <a:spLocks noChangeArrowheads="1"/>
          </p:cNvSpPr>
          <p:nvPr/>
        </p:nvSpPr>
        <p:spPr bwMode="auto">
          <a:xfrm>
            <a:off x="6193951" y="1381760"/>
            <a:ext cx="436562"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18" name="Oval 217"/>
          <p:cNvSpPr>
            <a:spLocks noChangeArrowheads="1"/>
          </p:cNvSpPr>
          <p:nvPr/>
        </p:nvSpPr>
        <p:spPr bwMode="auto">
          <a:xfrm>
            <a:off x="6817361" y="1381760"/>
            <a:ext cx="438309"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19" name="Oval 218"/>
          <p:cNvSpPr>
            <a:spLocks noChangeArrowheads="1"/>
          </p:cNvSpPr>
          <p:nvPr/>
        </p:nvSpPr>
        <p:spPr bwMode="auto">
          <a:xfrm>
            <a:off x="7442518" y="1381760"/>
            <a:ext cx="436562"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20" name="Oval 219"/>
          <p:cNvSpPr>
            <a:spLocks noChangeArrowheads="1"/>
          </p:cNvSpPr>
          <p:nvPr/>
        </p:nvSpPr>
        <p:spPr bwMode="auto">
          <a:xfrm>
            <a:off x="4945382" y="1988080"/>
            <a:ext cx="436562" cy="422804"/>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21" name="Oval 220"/>
          <p:cNvSpPr>
            <a:spLocks noChangeArrowheads="1"/>
          </p:cNvSpPr>
          <p:nvPr/>
        </p:nvSpPr>
        <p:spPr bwMode="auto">
          <a:xfrm>
            <a:off x="5568792" y="1988080"/>
            <a:ext cx="438308" cy="422804"/>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22" name="Oval 221"/>
          <p:cNvSpPr>
            <a:spLocks noChangeArrowheads="1"/>
          </p:cNvSpPr>
          <p:nvPr/>
        </p:nvSpPr>
        <p:spPr bwMode="auto">
          <a:xfrm>
            <a:off x="6193951" y="1988080"/>
            <a:ext cx="436562" cy="422804"/>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23" name="Oval 222"/>
          <p:cNvSpPr>
            <a:spLocks noChangeArrowheads="1"/>
          </p:cNvSpPr>
          <p:nvPr/>
        </p:nvSpPr>
        <p:spPr bwMode="auto">
          <a:xfrm>
            <a:off x="6817361" y="1988080"/>
            <a:ext cx="438309" cy="422804"/>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24" name="Oval 223"/>
          <p:cNvSpPr>
            <a:spLocks noChangeArrowheads="1"/>
          </p:cNvSpPr>
          <p:nvPr/>
        </p:nvSpPr>
        <p:spPr bwMode="auto">
          <a:xfrm>
            <a:off x="7442518" y="1988080"/>
            <a:ext cx="436562" cy="422804"/>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25" name="Oval 224"/>
          <p:cNvSpPr>
            <a:spLocks noChangeArrowheads="1"/>
          </p:cNvSpPr>
          <p:nvPr/>
        </p:nvSpPr>
        <p:spPr bwMode="auto">
          <a:xfrm>
            <a:off x="4945382" y="2592600"/>
            <a:ext cx="436562"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26" name="Oval 225"/>
          <p:cNvSpPr>
            <a:spLocks noChangeArrowheads="1"/>
          </p:cNvSpPr>
          <p:nvPr/>
        </p:nvSpPr>
        <p:spPr bwMode="auto">
          <a:xfrm>
            <a:off x="5568792" y="2592600"/>
            <a:ext cx="438308"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27" name="Oval 226"/>
          <p:cNvSpPr>
            <a:spLocks noChangeArrowheads="1"/>
          </p:cNvSpPr>
          <p:nvPr/>
        </p:nvSpPr>
        <p:spPr bwMode="auto">
          <a:xfrm>
            <a:off x="6193951" y="2592600"/>
            <a:ext cx="436562"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28" name="Oval 227"/>
          <p:cNvSpPr>
            <a:spLocks noChangeArrowheads="1"/>
          </p:cNvSpPr>
          <p:nvPr/>
        </p:nvSpPr>
        <p:spPr bwMode="auto">
          <a:xfrm>
            <a:off x="6817361" y="2592600"/>
            <a:ext cx="438309"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29" name="Oval 228"/>
          <p:cNvSpPr>
            <a:spLocks noChangeArrowheads="1"/>
          </p:cNvSpPr>
          <p:nvPr/>
        </p:nvSpPr>
        <p:spPr bwMode="auto">
          <a:xfrm>
            <a:off x="7442518" y="2592600"/>
            <a:ext cx="436562"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30" name="Oval 229"/>
          <p:cNvSpPr>
            <a:spLocks noChangeArrowheads="1"/>
          </p:cNvSpPr>
          <p:nvPr/>
        </p:nvSpPr>
        <p:spPr bwMode="auto">
          <a:xfrm>
            <a:off x="4945382" y="3198919"/>
            <a:ext cx="436562" cy="422805"/>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31" name="Oval 230"/>
          <p:cNvSpPr>
            <a:spLocks noChangeArrowheads="1"/>
          </p:cNvSpPr>
          <p:nvPr/>
        </p:nvSpPr>
        <p:spPr bwMode="auto">
          <a:xfrm>
            <a:off x="5568792" y="3198919"/>
            <a:ext cx="438308" cy="422805"/>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32" name="Oval 231"/>
          <p:cNvSpPr>
            <a:spLocks noChangeArrowheads="1"/>
          </p:cNvSpPr>
          <p:nvPr/>
        </p:nvSpPr>
        <p:spPr bwMode="auto">
          <a:xfrm>
            <a:off x="6193951" y="3198919"/>
            <a:ext cx="436562" cy="422805"/>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33" name="Oval 232"/>
          <p:cNvSpPr>
            <a:spLocks noChangeArrowheads="1"/>
          </p:cNvSpPr>
          <p:nvPr/>
        </p:nvSpPr>
        <p:spPr bwMode="auto">
          <a:xfrm>
            <a:off x="6817361" y="3198919"/>
            <a:ext cx="438309" cy="422805"/>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34" name="Oval 233"/>
          <p:cNvSpPr>
            <a:spLocks noChangeArrowheads="1"/>
          </p:cNvSpPr>
          <p:nvPr/>
        </p:nvSpPr>
        <p:spPr bwMode="auto">
          <a:xfrm>
            <a:off x="7442518" y="3198919"/>
            <a:ext cx="436562" cy="422805"/>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35" name="Oval 234"/>
          <p:cNvSpPr>
            <a:spLocks noChangeArrowheads="1"/>
          </p:cNvSpPr>
          <p:nvPr/>
        </p:nvSpPr>
        <p:spPr bwMode="auto">
          <a:xfrm>
            <a:off x="4945382" y="3807037"/>
            <a:ext cx="436562"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36" name="Oval 235"/>
          <p:cNvSpPr>
            <a:spLocks noChangeArrowheads="1"/>
          </p:cNvSpPr>
          <p:nvPr/>
        </p:nvSpPr>
        <p:spPr bwMode="auto">
          <a:xfrm>
            <a:off x="5568792" y="3807037"/>
            <a:ext cx="438308"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37" name="Oval 236"/>
          <p:cNvSpPr>
            <a:spLocks noChangeArrowheads="1"/>
          </p:cNvSpPr>
          <p:nvPr/>
        </p:nvSpPr>
        <p:spPr bwMode="auto">
          <a:xfrm>
            <a:off x="6193951" y="3807037"/>
            <a:ext cx="436562"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38" name="Oval 237"/>
          <p:cNvSpPr>
            <a:spLocks noChangeArrowheads="1"/>
          </p:cNvSpPr>
          <p:nvPr/>
        </p:nvSpPr>
        <p:spPr bwMode="auto">
          <a:xfrm>
            <a:off x="6817361" y="3807037"/>
            <a:ext cx="438309"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39" name="Oval 238"/>
          <p:cNvSpPr>
            <a:spLocks noChangeArrowheads="1"/>
          </p:cNvSpPr>
          <p:nvPr/>
        </p:nvSpPr>
        <p:spPr bwMode="auto">
          <a:xfrm>
            <a:off x="7442518" y="3807037"/>
            <a:ext cx="436562"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18459" name="TextBox 91"/>
          <p:cNvSpPr txBox="1">
            <a:spLocks noChangeArrowheads="1"/>
          </p:cNvSpPr>
          <p:nvPr/>
        </p:nvSpPr>
        <p:spPr bwMode="auto">
          <a:xfrm>
            <a:off x="242730" y="181717"/>
            <a:ext cx="7635781" cy="933864"/>
          </a:xfrm>
          <a:prstGeom prst="rect">
            <a:avLst/>
          </a:prstGeom>
          <a:noFill/>
          <a:ln w="9525">
            <a:noFill/>
            <a:miter lim="800000"/>
            <a:headEnd/>
            <a:tailEnd/>
          </a:ln>
        </p:spPr>
        <p:txBody>
          <a:bodyPr wrap="none" lIns="101872" tIns="50936" rIns="101872" bIns="50936">
            <a:spAutoFit/>
          </a:bodyPr>
          <a:lstStyle/>
          <a:p>
            <a:pPr algn="l"/>
            <a:r>
              <a:rPr lang="en-US" sz="5400" b="1" dirty="0" smtClean="0">
                <a:solidFill>
                  <a:srgbClr val="FFE800"/>
                </a:solidFill>
                <a:latin typeface="Calibri" pitchFamily="34" charset="0"/>
              </a:rPr>
              <a:t>Excessive, Not Dependent</a:t>
            </a:r>
            <a:endParaRPr lang="en-US" sz="5400" b="1" dirty="0">
              <a:solidFill>
                <a:srgbClr val="FFE800"/>
              </a:solidFill>
              <a:latin typeface="Calibri" pitchFamily="34" charset="0"/>
            </a:endParaRPr>
          </a:p>
        </p:txBody>
      </p:sp>
      <p:sp>
        <p:nvSpPr>
          <p:cNvPr id="18460" name="Rectangle 112"/>
          <p:cNvSpPr>
            <a:spLocks noChangeArrowheads="1"/>
          </p:cNvSpPr>
          <p:nvPr/>
        </p:nvSpPr>
        <p:spPr bwMode="auto">
          <a:xfrm>
            <a:off x="7879080" y="5319417"/>
            <a:ext cx="2179320" cy="933767"/>
          </a:xfrm>
          <a:prstGeom prst="rect">
            <a:avLst/>
          </a:prstGeom>
          <a:noFill/>
          <a:ln w="9525">
            <a:noFill/>
            <a:miter lim="800000"/>
            <a:headEnd/>
            <a:tailEnd/>
          </a:ln>
        </p:spPr>
        <p:txBody>
          <a:bodyPr lIns="101872" tIns="50936" rIns="101872" bIns="50936">
            <a:spAutoFit/>
          </a:bodyPr>
          <a:lstStyle/>
          <a:p>
            <a:r>
              <a:rPr lang="en-US" sz="5400" b="1" dirty="0" smtClean="0">
                <a:solidFill>
                  <a:srgbClr val="FFE800"/>
                </a:solidFill>
                <a:latin typeface="Calibri" pitchFamily="34" charset="0"/>
              </a:rPr>
              <a:t>25%</a:t>
            </a:r>
            <a:endParaRPr lang="en-US" sz="5400" dirty="0">
              <a:solidFill>
                <a:srgbClr val="FFE800"/>
              </a:solidFill>
            </a:endParaRPr>
          </a:p>
        </p:txBody>
      </p:sp>
      <p:sp>
        <p:nvSpPr>
          <p:cNvPr id="2" name="Oval 214"/>
          <p:cNvSpPr>
            <a:spLocks noChangeArrowheads="1"/>
          </p:cNvSpPr>
          <p:nvPr/>
        </p:nvSpPr>
        <p:spPr bwMode="auto">
          <a:xfrm>
            <a:off x="4941889" y="4514110"/>
            <a:ext cx="436562" cy="424603"/>
          </a:xfrm>
          <a:prstGeom prst="ellipse">
            <a:avLst/>
          </a:prstGeom>
          <a:solidFill>
            <a:srgbClr val="FFE8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3" name="Oval 215"/>
          <p:cNvSpPr>
            <a:spLocks noChangeArrowheads="1"/>
          </p:cNvSpPr>
          <p:nvPr/>
        </p:nvSpPr>
        <p:spPr bwMode="auto">
          <a:xfrm>
            <a:off x="5565299" y="4514110"/>
            <a:ext cx="438308" cy="424603"/>
          </a:xfrm>
          <a:prstGeom prst="ellipse">
            <a:avLst/>
          </a:prstGeom>
          <a:solidFill>
            <a:srgbClr val="FFE8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4" name="Oval 216"/>
          <p:cNvSpPr>
            <a:spLocks noChangeArrowheads="1"/>
          </p:cNvSpPr>
          <p:nvPr/>
        </p:nvSpPr>
        <p:spPr bwMode="auto">
          <a:xfrm>
            <a:off x="6190458" y="4514110"/>
            <a:ext cx="436562" cy="424603"/>
          </a:xfrm>
          <a:prstGeom prst="ellipse">
            <a:avLst/>
          </a:prstGeom>
          <a:solidFill>
            <a:srgbClr val="FFE8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5" name="Oval 217"/>
          <p:cNvSpPr>
            <a:spLocks noChangeArrowheads="1"/>
          </p:cNvSpPr>
          <p:nvPr/>
        </p:nvSpPr>
        <p:spPr bwMode="auto">
          <a:xfrm>
            <a:off x="6813868" y="4514110"/>
            <a:ext cx="438309" cy="424603"/>
          </a:xfrm>
          <a:prstGeom prst="ellipse">
            <a:avLst/>
          </a:prstGeom>
          <a:solidFill>
            <a:srgbClr val="FFE8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6" name="Oval 218"/>
          <p:cNvSpPr>
            <a:spLocks noChangeArrowheads="1"/>
          </p:cNvSpPr>
          <p:nvPr/>
        </p:nvSpPr>
        <p:spPr bwMode="auto">
          <a:xfrm>
            <a:off x="7439027" y="4514110"/>
            <a:ext cx="436562" cy="424603"/>
          </a:xfrm>
          <a:prstGeom prst="ellipse">
            <a:avLst/>
          </a:prstGeom>
          <a:solidFill>
            <a:srgbClr val="FFE8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 name="Oval 219"/>
          <p:cNvSpPr>
            <a:spLocks noChangeArrowheads="1"/>
          </p:cNvSpPr>
          <p:nvPr/>
        </p:nvSpPr>
        <p:spPr bwMode="auto">
          <a:xfrm>
            <a:off x="4941889" y="5120429"/>
            <a:ext cx="436562" cy="422805"/>
          </a:xfrm>
          <a:prstGeom prst="ellipse">
            <a:avLst/>
          </a:prstGeom>
          <a:solidFill>
            <a:srgbClr val="FFE8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8" name="Oval 220"/>
          <p:cNvSpPr>
            <a:spLocks noChangeArrowheads="1"/>
          </p:cNvSpPr>
          <p:nvPr/>
        </p:nvSpPr>
        <p:spPr bwMode="auto">
          <a:xfrm>
            <a:off x="5565299" y="5120429"/>
            <a:ext cx="438308" cy="422805"/>
          </a:xfrm>
          <a:prstGeom prst="ellipse">
            <a:avLst/>
          </a:prstGeom>
          <a:solidFill>
            <a:srgbClr val="FFE8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9" name="Oval 221"/>
          <p:cNvSpPr>
            <a:spLocks noChangeArrowheads="1"/>
          </p:cNvSpPr>
          <p:nvPr/>
        </p:nvSpPr>
        <p:spPr bwMode="auto">
          <a:xfrm>
            <a:off x="6190458" y="5120429"/>
            <a:ext cx="436562" cy="422805"/>
          </a:xfrm>
          <a:prstGeom prst="ellipse">
            <a:avLst/>
          </a:prstGeom>
          <a:solidFill>
            <a:srgbClr val="FFE8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10" name="Oval 222"/>
          <p:cNvSpPr>
            <a:spLocks noChangeArrowheads="1"/>
          </p:cNvSpPr>
          <p:nvPr/>
        </p:nvSpPr>
        <p:spPr bwMode="auto">
          <a:xfrm>
            <a:off x="6813868" y="5120429"/>
            <a:ext cx="438309" cy="422805"/>
          </a:xfrm>
          <a:prstGeom prst="ellipse">
            <a:avLst/>
          </a:prstGeom>
          <a:solidFill>
            <a:srgbClr val="FFE8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11" name="Oval 223"/>
          <p:cNvSpPr>
            <a:spLocks noChangeArrowheads="1"/>
          </p:cNvSpPr>
          <p:nvPr/>
        </p:nvSpPr>
        <p:spPr bwMode="auto">
          <a:xfrm>
            <a:off x="7439027" y="5120429"/>
            <a:ext cx="436562" cy="422805"/>
          </a:xfrm>
          <a:prstGeom prst="ellipse">
            <a:avLst/>
          </a:prstGeom>
          <a:solidFill>
            <a:srgbClr val="FFE8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12" name="Oval 224"/>
          <p:cNvSpPr>
            <a:spLocks noChangeArrowheads="1"/>
          </p:cNvSpPr>
          <p:nvPr/>
        </p:nvSpPr>
        <p:spPr bwMode="auto">
          <a:xfrm>
            <a:off x="4941889" y="5724949"/>
            <a:ext cx="436562" cy="424603"/>
          </a:xfrm>
          <a:prstGeom prst="ellipse">
            <a:avLst/>
          </a:prstGeom>
          <a:solidFill>
            <a:srgbClr val="FFE8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13" name="Oval 225"/>
          <p:cNvSpPr>
            <a:spLocks noChangeArrowheads="1"/>
          </p:cNvSpPr>
          <p:nvPr/>
        </p:nvSpPr>
        <p:spPr bwMode="auto">
          <a:xfrm>
            <a:off x="5565299" y="5724949"/>
            <a:ext cx="438308" cy="424603"/>
          </a:xfrm>
          <a:prstGeom prst="ellipse">
            <a:avLst/>
          </a:prstGeom>
          <a:solidFill>
            <a:srgbClr val="FFE8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14" name="Oval 226"/>
          <p:cNvSpPr>
            <a:spLocks noChangeArrowheads="1"/>
          </p:cNvSpPr>
          <p:nvPr/>
        </p:nvSpPr>
        <p:spPr bwMode="auto">
          <a:xfrm>
            <a:off x="6190458" y="5724949"/>
            <a:ext cx="436562" cy="424603"/>
          </a:xfrm>
          <a:prstGeom prst="ellipse">
            <a:avLst/>
          </a:prstGeom>
          <a:solidFill>
            <a:srgbClr val="FFE8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15" name="Oval 227"/>
          <p:cNvSpPr>
            <a:spLocks noChangeArrowheads="1"/>
          </p:cNvSpPr>
          <p:nvPr/>
        </p:nvSpPr>
        <p:spPr bwMode="auto">
          <a:xfrm>
            <a:off x="6813868" y="5724949"/>
            <a:ext cx="438309" cy="424603"/>
          </a:xfrm>
          <a:prstGeom prst="ellipse">
            <a:avLst/>
          </a:prstGeom>
          <a:solidFill>
            <a:srgbClr val="FFE8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16" name="Oval 228"/>
          <p:cNvSpPr>
            <a:spLocks noChangeArrowheads="1"/>
          </p:cNvSpPr>
          <p:nvPr/>
        </p:nvSpPr>
        <p:spPr bwMode="auto">
          <a:xfrm>
            <a:off x="7439027" y="5724949"/>
            <a:ext cx="436562" cy="424603"/>
          </a:xfrm>
          <a:prstGeom prst="ellipse">
            <a:avLst/>
          </a:prstGeom>
          <a:solidFill>
            <a:srgbClr val="FFE8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17" name="Oval 229"/>
          <p:cNvSpPr>
            <a:spLocks noChangeArrowheads="1"/>
          </p:cNvSpPr>
          <p:nvPr/>
        </p:nvSpPr>
        <p:spPr bwMode="auto">
          <a:xfrm>
            <a:off x="4941889" y="6331268"/>
            <a:ext cx="436562" cy="422804"/>
          </a:xfrm>
          <a:prstGeom prst="ellipse">
            <a:avLst/>
          </a:prstGeom>
          <a:solidFill>
            <a:srgbClr val="FFE8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18" name="Oval 230"/>
          <p:cNvSpPr>
            <a:spLocks noChangeArrowheads="1"/>
          </p:cNvSpPr>
          <p:nvPr/>
        </p:nvSpPr>
        <p:spPr bwMode="auto">
          <a:xfrm>
            <a:off x="5565299" y="6331268"/>
            <a:ext cx="438308" cy="422804"/>
          </a:xfrm>
          <a:prstGeom prst="ellipse">
            <a:avLst/>
          </a:prstGeom>
          <a:solidFill>
            <a:srgbClr val="FFE8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19" name="Oval 231"/>
          <p:cNvSpPr>
            <a:spLocks noChangeArrowheads="1"/>
          </p:cNvSpPr>
          <p:nvPr/>
        </p:nvSpPr>
        <p:spPr bwMode="auto">
          <a:xfrm>
            <a:off x="6190458" y="6331268"/>
            <a:ext cx="436562" cy="422804"/>
          </a:xfrm>
          <a:prstGeom prst="ellipse">
            <a:avLst/>
          </a:prstGeom>
          <a:solidFill>
            <a:srgbClr val="FFE8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0" name="Oval 232"/>
          <p:cNvSpPr>
            <a:spLocks noChangeArrowheads="1"/>
          </p:cNvSpPr>
          <p:nvPr/>
        </p:nvSpPr>
        <p:spPr bwMode="auto">
          <a:xfrm>
            <a:off x="6813868" y="6331268"/>
            <a:ext cx="438309" cy="422804"/>
          </a:xfrm>
          <a:prstGeom prst="ellipse">
            <a:avLst/>
          </a:prstGeom>
          <a:solidFill>
            <a:srgbClr val="FFE8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1" name="Oval 233"/>
          <p:cNvSpPr>
            <a:spLocks noChangeArrowheads="1"/>
          </p:cNvSpPr>
          <p:nvPr/>
        </p:nvSpPr>
        <p:spPr bwMode="auto">
          <a:xfrm>
            <a:off x="7439027" y="6331268"/>
            <a:ext cx="436562" cy="422804"/>
          </a:xfrm>
          <a:prstGeom prst="ellipse">
            <a:avLst/>
          </a:prstGeom>
          <a:solidFill>
            <a:srgbClr val="FFE8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2" name="Oval 234"/>
          <p:cNvSpPr>
            <a:spLocks noChangeArrowheads="1"/>
          </p:cNvSpPr>
          <p:nvPr/>
        </p:nvSpPr>
        <p:spPr bwMode="auto">
          <a:xfrm>
            <a:off x="4941889" y="6939387"/>
            <a:ext cx="436562" cy="424603"/>
          </a:xfrm>
          <a:prstGeom prst="ellipse">
            <a:avLst/>
          </a:prstGeom>
          <a:solidFill>
            <a:srgbClr val="FFE8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3" name="Oval 235"/>
          <p:cNvSpPr>
            <a:spLocks noChangeArrowheads="1"/>
          </p:cNvSpPr>
          <p:nvPr/>
        </p:nvSpPr>
        <p:spPr bwMode="auto">
          <a:xfrm>
            <a:off x="5565299" y="6939387"/>
            <a:ext cx="438308" cy="424603"/>
          </a:xfrm>
          <a:prstGeom prst="ellipse">
            <a:avLst/>
          </a:prstGeom>
          <a:solidFill>
            <a:srgbClr val="FFE8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4" name="Oval 236"/>
          <p:cNvSpPr>
            <a:spLocks noChangeArrowheads="1"/>
          </p:cNvSpPr>
          <p:nvPr/>
        </p:nvSpPr>
        <p:spPr bwMode="auto">
          <a:xfrm>
            <a:off x="6190458" y="6939387"/>
            <a:ext cx="436562" cy="424603"/>
          </a:xfrm>
          <a:prstGeom prst="ellipse">
            <a:avLst/>
          </a:prstGeom>
          <a:solidFill>
            <a:srgbClr val="FFE8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5" name="Oval 237"/>
          <p:cNvSpPr>
            <a:spLocks noChangeArrowheads="1"/>
          </p:cNvSpPr>
          <p:nvPr/>
        </p:nvSpPr>
        <p:spPr bwMode="auto">
          <a:xfrm>
            <a:off x="6813868" y="6939387"/>
            <a:ext cx="438309" cy="424603"/>
          </a:xfrm>
          <a:prstGeom prst="ellipse">
            <a:avLst/>
          </a:prstGeom>
          <a:solidFill>
            <a:srgbClr val="FFE8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6" name="Oval 238"/>
          <p:cNvSpPr>
            <a:spLocks noChangeArrowheads="1"/>
          </p:cNvSpPr>
          <p:nvPr/>
        </p:nvSpPr>
        <p:spPr bwMode="auto">
          <a:xfrm>
            <a:off x="7439027" y="6939387"/>
            <a:ext cx="436562" cy="424603"/>
          </a:xfrm>
          <a:prstGeom prst="ellipse">
            <a:avLst/>
          </a:prstGeom>
          <a:solidFill>
            <a:srgbClr val="FFE8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7" name="Oval 214"/>
          <p:cNvSpPr>
            <a:spLocks noChangeArrowheads="1"/>
          </p:cNvSpPr>
          <p:nvPr/>
        </p:nvSpPr>
        <p:spPr bwMode="auto">
          <a:xfrm>
            <a:off x="1678149" y="1378162"/>
            <a:ext cx="436562"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8" name="Oval 215"/>
          <p:cNvSpPr>
            <a:spLocks noChangeArrowheads="1"/>
          </p:cNvSpPr>
          <p:nvPr/>
        </p:nvSpPr>
        <p:spPr bwMode="auto">
          <a:xfrm>
            <a:off x="2301559" y="1378162"/>
            <a:ext cx="438309"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9" name="Oval 216"/>
          <p:cNvSpPr>
            <a:spLocks noChangeArrowheads="1"/>
          </p:cNvSpPr>
          <p:nvPr/>
        </p:nvSpPr>
        <p:spPr bwMode="auto">
          <a:xfrm>
            <a:off x="2926716" y="1378162"/>
            <a:ext cx="436562"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30" name="Oval 217"/>
          <p:cNvSpPr>
            <a:spLocks noChangeArrowheads="1"/>
          </p:cNvSpPr>
          <p:nvPr/>
        </p:nvSpPr>
        <p:spPr bwMode="auto">
          <a:xfrm>
            <a:off x="3550127" y="1378162"/>
            <a:ext cx="438308"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31" name="Oval 218"/>
          <p:cNvSpPr>
            <a:spLocks noChangeArrowheads="1"/>
          </p:cNvSpPr>
          <p:nvPr/>
        </p:nvSpPr>
        <p:spPr bwMode="auto">
          <a:xfrm>
            <a:off x="4175285" y="1378162"/>
            <a:ext cx="436562"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40" name="Oval 219"/>
          <p:cNvSpPr>
            <a:spLocks noChangeArrowheads="1"/>
          </p:cNvSpPr>
          <p:nvPr/>
        </p:nvSpPr>
        <p:spPr bwMode="auto">
          <a:xfrm>
            <a:off x="1678149" y="1984482"/>
            <a:ext cx="436562" cy="422804"/>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41" name="Oval 220"/>
          <p:cNvSpPr>
            <a:spLocks noChangeArrowheads="1"/>
          </p:cNvSpPr>
          <p:nvPr/>
        </p:nvSpPr>
        <p:spPr bwMode="auto">
          <a:xfrm>
            <a:off x="2301559" y="1984482"/>
            <a:ext cx="438309" cy="422804"/>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42" name="Oval 221"/>
          <p:cNvSpPr>
            <a:spLocks noChangeArrowheads="1"/>
          </p:cNvSpPr>
          <p:nvPr/>
        </p:nvSpPr>
        <p:spPr bwMode="auto">
          <a:xfrm>
            <a:off x="2926716" y="1984482"/>
            <a:ext cx="436562" cy="422804"/>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43" name="Oval 222"/>
          <p:cNvSpPr>
            <a:spLocks noChangeArrowheads="1"/>
          </p:cNvSpPr>
          <p:nvPr/>
        </p:nvSpPr>
        <p:spPr bwMode="auto">
          <a:xfrm>
            <a:off x="3550127" y="1984482"/>
            <a:ext cx="438308" cy="422804"/>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44" name="Oval 223"/>
          <p:cNvSpPr>
            <a:spLocks noChangeArrowheads="1"/>
          </p:cNvSpPr>
          <p:nvPr/>
        </p:nvSpPr>
        <p:spPr bwMode="auto">
          <a:xfrm>
            <a:off x="4175285" y="1984482"/>
            <a:ext cx="436562" cy="422804"/>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45" name="Oval 224"/>
          <p:cNvSpPr>
            <a:spLocks noChangeArrowheads="1"/>
          </p:cNvSpPr>
          <p:nvPr/>
        </p:nvSpPr>
        <p:spPr bwMode="auto">
          <a:xfrm>
            <a:off x="1678149" y="2589002"/>
            <a:ext cx="436562"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46" name="Oval 225"/>
          <p:cNvSpPr>
            <a:spLocks noChangeArrowheads="1"/>
          </p:cNvSpPr>
          <p:nvPr/>
        </p:nvSpPr>
        <p:spPr bwMode="auto">
          <a:xfrm>
            <a:off x="2301559" y="2589002"/>
            <a:ext cx="438309"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47" name="Oval 226"/>
          <p:cNvSpPr>
            <a:spLocks noChangeArrowheads="1"/>
          </p:cNvSpPr>
          <p:nvPr/>
        </p:nvSpPr>
        <p:spPr bwMode="auto">
          <a:xfrm>
            <a:off x="2926716" y="2589002"/>
            <a:ext cx="436562"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48" name="Oval 227"/>
          <p:cNvSpPr>
            <a:spLocks noChangeArrowheads="1"/>
          </p:cNvSpPr>
          <p:nvPr/>
        </p:nvSpPr>
        <p:spPr bwMode="auto">
          <a:xfrm>
            <a:off x="3550127" y="2589002"/>
            <a:ext cx="438308"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49" name="Oval 228"/>
          <p:cNvSpPr>
            <a:spLocks noChangeArrowheads="1"/>
          </p:cNvSpPr>
          <p:nvPr/>
        </p:nvSpPr>
        <p:spPr bwMode="auto">
          <a:xfrm>
            <a:off x="4175285" y="2589002"/>
            <a:ext cx="436562"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50" name="Oval 229"/>
          <p:cNvSpPr>
            <a:spLocks noChangeArrowheads="1"/>
          </p:cNvSpPr>
          <p:nvPr/>
        </p:nvSpPr>
        <p:spPr bwMode="auto">
          <a:xfrm>
            <a:off x="1678149" y="3195320"/>
            <a:ext cx="436562" cy="422805"/>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51" name="Oval 230"/>
          <p:cNvSpPr>
            <a:spLocks noChangeArrowheads="1"/>
          </p:cNvSpPr>
          <p:nvPr/>
        </p:nvSpPr>
        <p:spPr bwMode="auto">
          <a:xfrm>
            <a:off x="2301559" y="3195320"/>
            <a:ext cx="438309" cy="422805"/>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52" name="Oval 231"/>
          <p:cNvSpPr>
            <a:spLocks noChangeArrowheads="1"/>
          </p:cNvSpPr>
          <p:nvPr/>
        </p:nvSpPr>
        <p:spPr bwMode="auto">
          <a:xfrm>
            <a:off x="2926716" y="3195320"/>
            <a:ext cx="436562" cy="422805"/>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53" name="Oval 232"/>
          <p:cNvSpPr>
            <a:spLocks noChangeArrowheads="1"/>
          </p:cNvSpPr>
          <p:nvPr/>
        </p:nvSpPr>
        <p:spPr bwMode="auto">
          <a:xfrm>
            <a:off x="3550127" y="3195320"/>
            <a:ext cx="438308" cy="422805"/>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54" name="Oval 233"/>
          <p:cNvSpPr>
            <a:spLocks noChangeArrowheads="1"/>
          </p:cNvSpPr>
          <p:nvPr/>
        </p:nvSpPr>
        <p:spPr bwMode="auto">
          <a:xfrm>
            <a:off x="4175285" y="3195320"/>
            <a:ext cx="436562" cy="422805"/>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55" name="Oval 234"/>
          <p:cNvSpPr>
            <a:spLocks noChangeArrowheads="1"/>
          </p:cNvSpPr>
          <p:nvPr/>
        </p:nvSpPr>
        <p:spPr bwMode="auto">
          <a:xfrm>
            <a:off x="1678149" y="3803439"/>
            <a:ext cx="436562"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28" name="Oval 235"/>
          <p:cNvSpPr>
            <a:spLocks noChangeArrowheads="1"/>
          </p:cNvSpPr>
          <p:nvPr/>
        </p:nvSpPr>
        <p:spPr bwMode="auto">
          <a:xfrm>
            <a:off x="2301559" y="3803439"/>
            <a:ext cx="438309"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29" name="Oval 236"/>
          <p:cNvSpPr>
            <a:spLocks noChangeArrowheads="1"/>
          </p:cNvSpPr>
          <p:nvPr/>
        </p:nvSpPr>
        <p:spPr bwMode="auto">
          <a:xfrm>
            <a:off x="2926716" y="3803439"/>
            <a:ext cx="436562"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34" name="Oval 237"/>
          <p:cNvSpPr>
            <a:spLocks noChangeArrowheads="1"/>
          </p:cNvSpPr>
          <p:nvPr/>
        </p:nvSpPr>
        <p:spPr bwMode="auto">
          <a:xfrm>
            <a:off x="3550127" y="3803439"/>
            <a:ext cx="438308"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35" name="Oval 238"/>
          <p:cNvSpPr>
            <a:spLocks noChangeArrowheads="1"/>
          </p:cNvSpPr>
          <p:nvPr/>
        </p:nvSpPr>
        <p:spPr bwMode="auto">
          <a:xfrm>
            <a:off x="4175285" y="3803439"/>
            <a:ext cx="436562"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36" name="Oval 214"/>
          <p:cNvSpPr>
            <a:spLocks noChangeArrowheads="1"/>
          </p:cNvSpPr>
          <p:nvPr/>
        </p:nvSpPr>
        <p:spPr bwMode="auto">
          <a:xfrm>
            <a:off x="1674656" y="4523105"/>
            <a:ext cx="436562"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37" name="Oval 215"/>
          <p:cNvSpPr>
            <a:spLocks noChangeArrowheads="1"/>
          </p:cNvSpPr>
          <p:nvPr/>
        </p:nvSpPr>
        <p:spPr bwMode="auto">
          <a:xfrm>
            <a:off x="2298066" y="4523105"/>
            <a:ext cx="438309"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38" name="Oval 216"/>
          <p:cNvSpPr>
            <a:spLocks noChangeArrowheads="1"/>
          </p:cNvSpPr>
          <p:nvPr/>
        </p:nvSpPr>
        <p:spPr bwMode="auto">
          <a:xfrm>
            <a:off x="2923224" y="4523105"/>
            <a:ext cx="436562"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39" name="Oval 217"/>
          <p:cNvSpPr>
            <a:spLocks noChangeArrowheads="1"/>
          </p:cNvSpPr>
          <p:nvPr/>
        </p:nvSpPr>
        <p:spPr bwMode="auto">
          <a:xfrm>
            <a:off x="3546635" y="4523105"/>
            <a:ext cx="438308"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40" name="Oval 218"/>
          <p:cNvSpPr>
            <a:spLocks noChangeArrowheads="1"/>
          </p:cNvSpPr>
          <p:nvPr/>
        </p:nvSpPr>
        <p:spPr bwMode="auto">
          <a:xfrm>
            <a:off x="4171794" y="4523105"/>
            <a:ext cx="436562"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41" name="Oval 219"/>
          <p:cNvSpPr>
            <a:spLocks noChangeArrowheads="1"/>
          </p:cNvSpPr>
          <p:nvPr/>
        </p:nvSpPr>
        <p:spPr bwMode="auto">
          <a:xfrm>
            <a:off x="1674656" y="5129425"/>
            <a:ext cx="436562" cy="422804"/>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42" name="Oval 220"/>
          <p:cNvSpPr>
            <a:spLocks noChangeArrowheads="1"/>
          </p:cNvSpPr>
          <p:nvPr/>
        </p:nvSpPr>
        <p:spPr bwMode="auto">
          <a:xfrm>
            <a:off x="2298066" y="5129425"/>
            <a:ext cx="438309" cy="422804"/>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43" name="Oval 221"/>
          <p:cNvSpPr>
            <a:spLocks noChangeArrowheads="1"/>
          </p:cNvSpPr>
          <p:nvPr/>
        </p:nvSpPr>
        <p:spPr bwMode="auto">
          <a:xfrm>
            <a:off x="2923224" y="5129425"/>
            <a:ext cx="436562" cy="422804"/>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44" name="Oval 222"/>
          <p:cNvSpPr>
            <a:spLocks noChangeArrowheads="1"/>
          </p:cNvSpPr>
          <p:nvPr/>
        </p:nvSpPr>
        <p:spPr bwMode="auto">
          <a:xfrm>
            <a:off x="3546635" y="5129425"/>
            <a:ext cx="438308" cy="422804"/>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45" name="Oval 223"/>
          <p:cNvSpPr>
            <a:spLocks noChangeArrowheads="1"/>
          </p:cNvSpPr>
          <p:nvPr/>
        </p:nvSpPr>
        <p:spPr bwMode="auto">
          <a:xfrm>
            <a:off x="4171794" y="5129425"/>
            <a:ext cx="436562" cy="422804"/>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46" name="Oval 224"/>
          <p:cNvSpPr>
            <a:spLocks noChangeArrowheads="1"/>
          </p:cNvSpPr>
          <p:nvPr/>
        </p:nvSpPr>
        <p:spPr bwMode="auto">
          <a:xfrm>
            <a:off x="1674656" y="5733945"/>
            <a:ext cx="436562"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47" name="Oval 225"/>
          <p:cNvSpPr>
            <a:spLocks noChangeArrowheads="1"/>
          </p:cNvSpPr>
          <p:nvPr/>
        </p:nvSpPr>
        <p:spPr bwMode="auto">
          <a:xfrm>
            <a:off x="2298066" y="5733945"/>
            <a:ext cx="438309"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48" name="Oval 226"/>
          <p:cNvSpPr>
            <a:spLocks noChangeArrowheads="1"/>
          </p:cNvSpPr>
          <p:nvPr/>
        </p:nvSpPr>
        <p:spPr bwMode="auto">
          <a:xfrm>
            <a:off x="2923224" y="5733945"/>
            <a:ext cx="436562"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49" name="Oval 227"/>
          <p:cNvSpPr>
            <a:spLocks noChangeArrowheads="1"/>
          </p:cNvSpPr>
          <p:nvPr/>
        </p:nvSpPr>
        <p:spPr bwMode="auto">
          <a:xfrm>
            <a:off x="3546635" y="5733945"/>
            <a:ext cx="438308"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50" name="Oval 228"/>
          <p:cNvSpPr>
            <a:spLocks noChangeArrowheads="1"/>
          </p:cNvSpPr>
          <p:nvPr/>
        </p:nvSpPr>
        <p:spPr bwMode="auto">
          <a:xfrm>
            <a:off x="4171794" y="5733945"/>
            <a:ext cx="436562"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51" name="Oval 229"/>
          <p:cNvSpPr>
            <a:spLocks noChangeArrowheads="1"/>
          </p:cNvSpPr>
          <p:nvPr/>
        </p:nvSpPr>
        <p:spPr bwMode="auto">
          <a:xfrm>
            <a:off x="1674656" y="6340264"/>
            <a:ext cx="436562" cy="422805"/>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52" name="Oval 230"/>
          <p:cNvSpPr>
            <a:spLocks noChangeArrowheads="1"/>
          </p:cNvSpPr>
          <p:nvPr/>
        </p:nvSpPr>
        <p:spPr bwMode="auto">
          <a:xfrm>
            <a:off x="2298066" y="6340264"/>
            <a:ext cx="438309" cy="422805"/>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53" name="Oval 231"/>
          <p:cNvSpPr>
            <a:spLocks noChangeArrowheads="1"/>
          </p:cNvSpPr>
          <p:nvPr/>
        </p:nvSpPr>
        <p:spPr bwMode="auto">
          <a:xfrm>
            <a:off x="2923224" y="6340264"/>
            <a:ext cx="436562" cy="422805"/>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54" name="Oval 232"/>
          <p:cNvSpPr>
            <a:spLocks noChangeArrowheads="1"/>
          </p:cNvSpPr>
          <p:nvPr/>
        </p:nvSpPr>
        <p:spPr bwMode="auto">
          <a:xfrm>
            <a:off x="3546635" y="6340264"/>
            <a:ext cx="438308" cy="422805"/>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55" name="Oval 233"/>
          <p:cNvSpPr>
            <a:spLocks noChangeArrowheads="1"/>
          </p:cNvSpPr>
          <p:nvPr/>
        </p:nvSpPr>
        <p:spPr bwMode="auto">
          <a:xfrm>
            <a:off x="4171794" y="6340264"/>
            <a:ext cx="436562" cy="422805"/>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56" name="Oval 234"/>
          <p:cNvSpPr>
            <a:spLocks noChangeArrowheads="1"/>
          </p:cNvSpPr>
          <p:nvPr/>
        </p:nvSpPr>
        <p:spPr bwMode="auto">
          <a:xfrm>
            <a:off x="1674656" y="6948382"/>
            <a:ext cx="436562"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57" name="Oval 235"/>
          <p:cNvSpPr>
            <a:spLocks noChangeArrowheads="1"/>
          </p:cNvSpPr>
          <p:nvPr/>
        </p:nvSpPr>
        <p:spPr bwMode="auto">
          <a:xfrm>
            <a:off x="2298066" y="6948382"/>
            <a:ext cx="438309"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58" name="Oval 236"/>
          <p:cNvSpPr>
            <a:spLocks noChangeArrowheads="1"/>
          </p:cNvSpPr>
          <p:nvPr/>
        </p:nvSpPr>
        <p:spPr bwMode="auto">
          <a:xfrm>
            <a:off x="2923224" y="6948382"/>
            <a:ext cx="436562"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59" name="Oval 237"/>
          <p:cNvSpPr>
            <a:spLocks noChangeArrowheads="1"/>
          </p:cNvSpPr>
          <p:nvPr/>
        </p:nvSpPr>
        <p:spPr bwMode="auto">
          <a:xfrm>
            <a:off x="3546635" y="6948382"/>
            <a:ext cx="438308"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60" name="Oval 238"/>
          <p:cNvSpPr>
            <a:spLocks noChangeArrowheads="1"/>
          </p:cNvSpPr>
          <p:nvPr/>
        </p:nvSpPr>
        <p:spPr bwMode="auto">
          <a:xfrm>
            <a:off x="4171794" y="6948382"/>
            <a:ext cx="436562" cy="424603"/>
          </a:xfrm>
          <a:prstGeom prst="ellipse">
            <a:avLst/>
          </a:prstGeom>
          <a:solidFill>
            <a:srgbClr val="0082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Tree>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 name="Oval 214"/>
          <p:cNvSpPr>
            <a:spLocks noChangeArrowheads="1"/>
          </p:cNvSpPr>
          <p:nvPr/>
        </p:nvSpPr>
        <p:spPr bwMode="auto">
          <a:xfrm>
            <a:off x="3541397" y="367030"/>
            <a:ext cx="436562"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16" name="Oval 215"/>
          <p:cNvSpPr>
            <a:spLocks noChangeArrowheads="1"/>
          </p:cNvSpPr>
          <p:nvPr/>
        </p:nvSpPr>
        <p:spPr bwMode="auto">
          <a:xfrm>
            <a:off x="4164807" y="367030"/>
            <a:ext cx="438308"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17" name="Oval 216"/>
          <p:cNvSpPr>
            <a:spLocks noChangeArrowheads="1"/>
          </p:cNvSpPr>
          <p:nvPr/>
        </p:nvSpPr>
        <p:spPr bwMode="auto">
          <a:xfrm>
            <a:off x="4789966" y="367030"/>
            <a:ext cx="436562"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18" name="Oval 217"/>
          <p:cNvSpPr>
            <a:spLocks noChangeArrowheads="1"/>
          </p:cNvSpPr>
          <p:nvPr/>
        </p:nvSpPr>
        <p:spPr bwMode="auto">
          <a:xfrm>
            <a:off x="5413376" y="367030"/>
            <a:ext cx="438309"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19" name="Oval 218"/>
          <p:cNvSpPr>
            <a:spLocks noChangeArrowheads="1"/>
          </p:cNvSpPr>
          <p:nvPr/>
        </p:nvSpPr>
        <p:spPr bwMode="auto">
          <a:xfrm>
            <a:off x="6038533" y="367030"/>
            <a:ext cx="436562"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20" name="Oval 219"/>
          <p:cNvSpPr>
            <a:spLocks noChangeArrowheads="1"/>
          </p:cNvSpPr>
          <p:nvPr/>
        </p:nvSpPr>
        <p:spPr bwMode="auto">
          <a:xfrm>
            <a:off x="3541397" y="973350"/>
            <a:ext cx="436562" cy="422804"/>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21" name="Oval 220"/>
          <p:cNvSpPr>
            <a:spLocks noChangeArrowheads="1"/>
          </p:cNvSpPr>
          <p:nvPr/>
        </p:nvSpPr>
        <p:spPr bwMode="auto">
          <a:xfrm>
            <a:off x="4164807" y="973350"/>
            <a:ext cx="438308" cy="422804"/>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22" name="Oval 221"/>
          <p:cNvSpPr>
            <a:spLocks noChangeArrowheads="1"/>
          </p:cNvSpPr>
          <p:nvPr/>
        </p:nvSpPr>
        <p:spPr bwMode="auto">
          <a:xfrm>
            <a:off x="4789966" y="973350"/>
            <a:ext cx="436562" cy="422804"/>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23" name="Oval 222"/>
          <p:cNvSpPr>
            <a:spLocks noChangeArrowheads="1"/>
          </p:cNvSpPr>
          <p:nvPr/>
        </p:nvSpPr>
        <p:spPr bwMode="auto">
          <a:xfrm>
            <a:off x="5413376" y="973350"/>
            <a:ext cx="438309" cy="422804"/>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24" name="Oval 223"/>
          <p:cNvSpPr>
            <a:spLocks noChangeArrowheads="1"/>
          </p:cNvSpPr>
          <p:nvPr/>
        </p:nvSpPr>
        <p:spPr bwMode="auto">
          <a:xfrm>
            <a:off x="6038533" y="973350"/>
            <a:ext cx="436562" cy="422804"/>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25" name="Oval 224"/>
          <p:cNvSpPr>
            <a:spLocks noChangeArrowheads="1"/>
          </p:cNvSpPr>
          <p:nvPr/>
        </p:nvSpPr>
        <p:spPr bwMode="auto">
          <a:xfrm>
            <a:off x="3541397" y="1577870"/>
            <a:ext cx="436562"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26" name="Oval 225"/>
          <p:cNvSpPr>
            <a:spLocks noChangeArrowheads="1"/>
          </p:cNvSpPr>
          <p:nvPr/>
        </p:nvSpPr>
        <p:spPr bwMode="auto">
          <a:xfrm>
            <a:off x="4164807" y="1577870"/>
            <a:ext cx="438308"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27" name="Oval 226"/>
          <p:cNvSpPr>
            <a:spLocks noChangeArrowheads="1"/>
          </p:cNvSpPr>
          <p:nvPr/>
        </p:nvSpPr>
        <p:spPr bwMode="auto">
          <a:xfrm>
            <a:off x="4789966" y="1577870"/>
            <a:ext cx="436562"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28" name="Oval 227"/>
          <p:cNvSpPr>
            <a:spLocks noChangeArrowheads="1"/>
          </p:cNvSpPr>
          <p:nvPr/>
        </p:nvSpPr>
        <p:spPr bwMode="auto">
          <a:xfrm>
            <a:off x="5413376" y="1577870"/>
            <a:ext cx="438309"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29" name="Oval 228"/>
          <p:cNvSpPr>
            <a:spLocks noChangeArrowheads="1"/>
          </p:cNvSpPr>
          <p:nvPr/>
        </p:nvSpPr>
        <p:spPr bwMode="auto">
          <a:xfrm>
            <a:off x="6038533" y="1577870"/>
            <a:ext cx="436562"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30" name="Oval 229"/>
          <p:cNvSpPr>
            <a:spLocks noChangeArrowheads="1"/>
          </p:cNvSpPr>
          <p:nvPr/>
        </p:nvSpPr>
        <p:spPr bwMode="auto">
          <a:xfrm>
            <a:off x="3541397" y="2184189"/>
            <a:ext cx="436562" cy="422805"/>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31" name="Oval 230"/>
          <p:cNvSpPr>
            <a:spLocks noChangeArrowheads="1"/>
          </p:cNvSpPr>
          <p:nvPr/>
        </p:nvSpPr>
        <p:spPr bwMode="auto">
          <a:xfrm>
            <a:off x="4164807" y="2184189"/>
            <a:ext cx="438308" cy="422805"/>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32" name="Oval 231"/>
          <p:cNvSpPr>
            <a:spLocks noChangeArrowheads="1"/>
          </p:cNvSpPr>
          <p:nvPr/>
        </p:nvSpPr>
        <p:spPr bwMode="auto">
          <a:xfrm>
            <a:off x="4789966" y="2184189"/>
            <a:ext cx="436562" cy="422805"/>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33" name="Oval 232"/>
          <p:cNvSpPr>
            <a:spLocks noChangeArrowheads="1"/>
          </p:cNvSpPr>
          <p:nvPr/>
        </p:nvSpPr>
        <p:spPr bwMode="auto">
          <a:xfrm>
            <a:off x="5413376" y="2184189"/>
            <a:ext cx="438309" cy="422805"/>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34" name="Oval 233"/>
          <p:cNvSpPr>
            <a:spLocks noChangeArrowheads="1"/>
          </p:cNvSpPr>
          <p:nvPr/>
        </p:nvSpPr>
        <p:spPr bwMode="auto">
          <a:xfrm>
            <a:off x="6038533" y="2184189"/>
            <a:ext cx="436562" cy="422805"/>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35" name="Oval 234"/>
          <p:cNvSpPr>
            <a:spLocks noChangeArrowheads="1"/>
          </p:cNvSpPr>
          <p:nvPr/>
        </p:nvSpPr>
        <p:spPr bwMode="auto">
          <a:xfrm>
            <a:off x="3541397" y="2792307"/>
            <a:ext cx="436562"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36" name="Oval 235"/>
          <p:cNvSpPr>
            <a:spLocks noChangeArrowheads="1"/>
          </p:cNvSpPr>
          <p:nvPr/>
        </p:nvSpPr>
        <p:spPr bwMode="auto">
          <a:xfrm>
            <a:off x="4164807" y="2792307"/>
            <a:ext cx="438308"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37" name="Oval 236"/>
          <p:cNvSpPr>
            <a:spLocks noChangeArrowheads="1"/>
          </p:cNvSpPr>
          <p:nvPr/>
        </p:nvSpPr>
        <p:spPr bwMode="auto">
          <a:xfrm>
            <a:off x="4789966" y="2792307"/>
            <a:ext cx="436562"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38" name="Oval 237"/>
          <p:cNvSpPr>
            <a:spLocks noChangeArrowheads="1"/>
          </p:cNvSpPr>
          <p:nvPr/>
        </p:nvSpPr>
        <p:spPr bwMode="auto">
          <a:xfrm>
            <a:off x="5413376" y="2792307"/>
            <a:ext cx="438309"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39" name="Oval 238"/>
          <p:cNvSpPr>
            <a:spLocks noChangeArrowheads="1"/>
          </p:cNvSpPr>
          <p:nvPr/>
        </p:nvSpPr>
        <p:spPr bwMode="auto">
          <a:xfrm>
            <a:off x="6038533" y="2792307"/>
            <a:ext cx="436562"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 name="Oval 214"/>
          <p:cNvSpPr>
            <a:spLocks noChangeArrowheads="1"/>
          </p:cNvSpPr>
          <p:nvPr/>
        </p:nvSpPr>
        <p:spPr bwMode="auto">
          <a:xfrm>
            <a:off x="3537904" y="3499380"/>
            <a:ext cx="436562" cy="424603"/>
          </a:xfrm>
          <a:prstGeom prst="ellipse">
            <a:avLst/>
          </a:prstGeom>
          <a:solidFill>
            <a:srgbClr val="FFE8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3" name="Oval 215"/>
          <p:cNvSpPr>
            <a:spLocks noChangeArrowheads="1"/>
          </p:cNvSpPr>
          <p:nvPr/>
        </p:nvSpPr>
        <p:spPr bwMode="auto">
          <a:xfrm>
            <a:off x="4161314" y="3499380"/>
            <a:ext cx="438308" cy="424603"/>
          </a:xfrm>
          <a:prstGeom prst="ellipse">
            <a:avLst/>
          </a:prstGeom>
          <a:solidFill>
            <a:srgbClr val="FFE8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4" name="Oval 216"/>
          <p:cNvSpPr>
            <a:spLocks noChangeArrowheads="1"/>
          </p:cNvSpPr>
          <p:nvPr/>
        </p:nvSpPr>
        <p:spPr bwMode="auto">
          <a:xfrm>
            <a:off x="4786473" y="3499380"/>
            <a:ext cx="436562" cy="424603"/>
          </a:xfrm>
          <a:prstGeom prst="ellipse">
            <a:avLst/>
          </a:prstGeom>
          <a:solidFill>
            <a:srgbClr val="FFE8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5" name="Oval 217"/>
          <p:cNvSpPr>
            <a:spLocks noChangeArrowheads="1"/>
          </p:cNvSpPr>
          <p:nvPr/>
        </p:nvSpPr>
        <p:spPr bwMode="auto">
          <a:xfrm>
            <a:off x="5409883" y="3499380"/>
            <a:ext cx="438309" cy="424603"/>
          </a:xfrm>
          <a:prstGeom prst="ellipse">
            <a:avLst/>
          </a:prstGeom>
          <a:solidFill>
            <a:srgbClr val="FFE8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6" name="Oval 218"/>
          <p:cNvSpPr>
            <a:spLocks noChangeArrowheads="1"/>
          </p:cNvSpPr>
          <p:nvPr/>
        </p:nvSpPr>
        <p:spPr bwMode="auto">
          <a:xfrm>
            <a:off x="6035042" y="3499380"/>
            <a:ext cx="436562" cy="424603"/>
          </a:xfrm>
          <a:prstGeom prst="ellipse">
            <a:avLst/>
          </a:prstGeom>
          <a:solidFill>
            <a:srgbClr val="FFE8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 name="Oval 219"/>
          <p:cNvSpPr>
            <a:spLocks noChangeArrowheads="1"/>
          </p:cNvSpPr>
          <p:nvPr/>
        </p:nvSpPr>
        <p:spPr bwMode="auto">
          <a:xfrm>
            <a:off x="3537904" y="4105699"/>
            <a:ext cx="436562" cy="422805"/>
          </a:xfrm>
          <a:prstGeom prst="ellipse">
            <a:avLst/>
          </a:prstGeom>
          <a:solidFill>
            <a:srgbClr val="FFE8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8" name="Oval 220"/>
          <p:cNvSpPr>
            <a:spLocks noChangeArrowheads="1"/>
          </p:cNvSpPr>
          <p:nvPr/>
        </p:nvSpPr>
        <p:spPr bwMode="auto">
          <a:xfrm>
            <a:off x="4161314" y="4105699"/>
            <a:ext cx="438308" cy="422805"/>
          </a:xfrm>
          <a:prstGeom prst="ellipse">
            <a:avLst/>
          </a:prstGeom>
          <a:solidFill>
            <a:srgbClr val="FFE8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9" name="Oval 221"/>
          <p:cNvSpPr>
            <a:spLocks noChangeArrowheads="1"/>
          </p:cNvSpPr>
          <p:nvPr/>
        </p:nvSpPr>
        <p:spPr bwMode="auto">
          <a:xfrm>
            <a:off x="4786473" y="4105699"/>
            <a:ext cx="436562" cy="422805"/>
          </a:xfrm>
          <a:prstGeom prst="ellipse">
            <a:avLst/>
          </a:prstGeom>
          <a:solidFill>
            <a:srgbClr val="FFE8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10" name="Oval 222"/>
          <p:cNvSpPr>
            <a:spLocks noChangeArrowheads="1"/>
          </p:cNvSpPr>
          <p:nvPr/>
        </p:nvSpPr>
        <p:spPr bwMode="auto">
          <a:xfrm>
            <a:off x="5409883" y="4105699"/>
            <a:ext cx="438309" cy="422805"/>
          </a:xfrm>
          <a:prstGeom prst="ellipse">
            <a:avLst/>
          </a:prstGeom>
          <a:solidFill>
            <a:srgbClr val="FFE8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11" name="Oval 223"/>
          <p:cNvSpPr>
            <a:spLocks noChangeArrowheads="1"/>
          </p:cNvSpPr>
          <p:nvPr/>
        </p:nvSpPr>
        <p:spPr bwMode="auto">
          <a:xfrm>
            <a:off x="6035042" y="4105699"/>
            <a:ext cx="436562" cy="422805"/>
          </a:xfrm>
          <a:prstGeom prst="ellipse">
            <a:avLst/>
          </a:prstGeom>
          <a:solidFill>
            <a:srgbClr val="FFE8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12" name="Oval 224"/>
          <p:cNvSpPr>
            <a:spLocks noChangeArrowheads="1"/>
          </p:cNvSpPr>
          <p:nvPr/>
        </p:nvSpPr>
        <p:spPr bwMode="auto">
          <a:xfrm>
            <a:off x="3537904" y="4710219"/>
            <a:ext cx="436562" cy="424603"/>
          </a:xfrm>
          <a:prstGeom prst="ellipse">
            <a:avLst/>
          </a:prstGeom>
          <a:solidFill>
            <a:srgbClr val="FFE8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13" name="Oval 225"/>
          <p:cNvSpPr>
            <a:spLocks noChangeArrowheads="1"/>
          </p:cNvSpPr>
          <p:nvPr/>
        </p:nvSpPr>
        <p:spPr bwMode="auto">
          <a:xfrm>
            <a:off x="4161314" y="4710219"/>
            <a:ext cx="438308" cy="424603"/>
          </a:xfrm>
          <a:prstGeom prst="ellipse">
            <a:avLst/>
          </a:prstGeom>
          <a:solidFill>
            <a:srgbClr val="FFE8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14" name="Oval 226"/>
          <p:cNvSpPr>
            <a:spLocks noChangeArrowheads="1"/>
          </p:cNvSpPr>
          <p:nvPr/>
        </p:nvSpPr>
        <p:spPr bwMode="auto">
          <a:xfrm>
            <a:off x="4786473" y="4710219"/>
            <a:ext cx="436562" cy="424603"/>
          </a:xfrm>
          <a:prstGeom prst="ellipse">
            <a:avLst/>
          </a:prstGeom>
          <a:solidFill>
            <a:srgbClr val="FFE8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15" name="Oval 227"/>
          <p:cNvSpPr>
            <a:spLocks noChangeArrowheads="1"/>
          </p:cNvSpPr>
          <p:nvPr/>
        </p:nvSpPr>
        <p:spPr bwMode="auto">
          <a:xfrm>
            <a:off x="5409883" y="4710219"/>
            <a:ext cx="438309" cy="424603"/>
          </a:xfrm>
          <a:prstGeom prst="ellipse">
            <a:avLst/>
          </a:prstGeom>
          <a:solidFill>
            <a:srgbClr val="FFE8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16" name="Oval 228"/>
          <p:cNvSpPr>
            <a:spLocks noChangeArrowheads="1"/>
          </p:cNvSpPr>
          <p:nvPr/>
        </p:nvSpPr>
        <p:spPr bwMode="auto">
          <a:xfrm>
            <a:off x="6035042" y="4710219"/>
            <a:ext cx="436562" cy="424603"/>
          </a:xfrm>
          <a:prstGeom prst="ellipse">
            <a:avLst/>
          </a:prstGeom>
          <a:solidFill>
            <a:srgbClr val="FFE8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17" name="Oval 229"/>
          <p:cNvSpPr>
            <a:spLocks noChangeArrowheads="1"/>
          </p:cNvSpPr>
          <p:nvPr/>
        </p:nvSpPr>
        <p:spPr bwMode="auto">
          <a:xfrm>
            <a:off x="3537904" y="5316538"/>
            <a:ext cx="436562" cy="422804"/>
          </a:xfrm>
          <a:prstGeom prst="ellipse">
            <a:avLst/>
          </a:prstGeom>
          <a:solidFill>
            <a:srgbClr val="FFE8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18" name="Oval 230"/>
          <p:cNvSpPr>
            <a:spLocks noChangeArrowheads="1"/>
          </p:cNvSpPr>
          <p:nvPr/>
        </p:nvSpPr>
        <p:spPr bwMode="auto">
          <a:xfrm>
            <a:off x="4161314" y="5316538"/>
            <a:ext cx="438308" cy="422804"/>
          </a:xfrm>
          <a:prstGeom prst="ellipse">
            <a:avLst/>
          </a:prstGeom>
          <a:solidFill>
            <a:srgbClr val="FFE8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19" name="Oval 231"/>
          <p:cNvSpPr>
            <a:spLocks noChangeArrowheads="1"/>
          </p:cNvSpPr>
          <p:nvPr/>
        </p:nvSpPr>
        <p:spPr bwMode="auto">
          <a:xfrm>
            <a:off x="4786473" y="5316538"/>
            <a:ext cx="436562" cy="422804"/>
          </a:xfrm>
          <a:prstGeom prst="ellipse">
            <a:avLst/>
          </a:prstGeom>
          <a:solidFill>
            <a:srgbClr val="FFE8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0" name="Oval 232"/>
          <p:cNvSpPr>
            <a:spLocks noChangeArrowheads="1"/>
          </p:cNvSpPr>
          <p:nvPr/>
        </p:nvSpPr>
        <p:spPr bwMode="auto">
          <a:xfrm>
            <a:off x="5409883" y="5316538"/>
            <a:ext cx="438309" cy="422804"/>
          </a:xfrm>
          <a:prstGeom prst="ellipse">
            <a:avLst/>
          </a:prstGeom>
          <a:solidFill>
            <a:srgbClr val="FFE8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1" name="Oval 233"/>
          <p:cNvSpPr>
            <a:spLocks noChangeArrowheads="1"/>
          </p:cNvSpPr>
          <p:nvPr/>
        </p:nvSpPr>
        <p:spPr bwMode="auto">
          <a:xfrm>
            <a:off x="6035042" y="5316538"/>
            <a:ext cx="436562" cy="422804"/>
          </a:xfrm>
          <a:prstGeom prst="ellipse">
            <a:avLst/>
          </a:prstGeom>
          <a:solidFill>
            <a:srgbClr val="FFE8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2" name="Oval 234"/>
          <p:cNvSpPr>
            <a:spLocks noChangeArrowheads="1"/>
          </p:cNvSpPr>
          <p:nvPr/>
        </p:nvSpPr>
        <p:spPr bwMode="auto">
          <a:xfrm>
            <a:off x="3537904" y="5924657"/>
            <a:ext cx="436562" cy="424603"/>
          </a:xfrm>
          <a:prstGeom prst="ellipse">
            <a:avLst/>
          </a:prstGeom>
          <a:solidFill>
            <a:srgbClr val="FFE8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3" name="Oval 235"/>
          <p:cNvSpPr>
            <a:spLocks noChangeArrowheads="1"/>
          </p:cNvSpPr>
          <p:nvPr/>
        </p:nvSpPr>
        <p:spPr bwMode="auto">
          <a:xfrm>
            <a:off x="4161314" y="5924657"/>
            <a:ext cx="438308" cy="424603"/>
          </a:xfrm>
          <a:prstGeom prst="ellipse">
            <a:avLst/>
          </a:prstGeom>
          <a:solidFill>
            <a:srgbClr val="FFE8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4" name="Oval 236"/>
          <p:cNvSpPr>
            <a:spLocks noChangeArrowheads="1"/>
          </p:cNvSpPr>
          <p:nvPr/>
        </p:nvSpPr>
        <p:spPr bwMode="auto">
          <a:xfrm>
            <a:off x="4786473" y="5924657"/>
            <a:ext cx="436562" cy="424603"/>
          </a:xfrm>
          <a:prstGeom prst="ellipse">
            <a:avLst/>
          </a:prstGeom>
          <a:solidFill>
            <a:srgbClr val="FFE8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5" name="Oval 237"/>
          <p:cNvSpPr>
            <a:spLocks noChangeArrowheads="1"/>
          </p:cNvSpPr>
          <p:nvPr/>
        </p:nvSpPr>
        <p:spPr bwMode="auto">
          <a:xfrm>
            <a:off x="5409883" y="5924657"/>
            <a:ext cx="438309" cy="424603"/>
          </a:xfrm>
          <a:prstGeom prst="ellipse">
            <a:avLst/>
          </a:prstGeom>
          <a:solidFill>
            <a:srgbClr val="FFE8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6" name="Oval 238"/>
          <p:cNvSpPr>
            <a:spLocks noChangeArrowheads="1"/>
          </p:cNvSpPr>
          <p:nvPr/>
        </p:nvSpPr>
        <p:spPr bwMode="auto">
          <a:xfrm>
            <a:off x="6035042" y="5924657"/>
            <a:ext cx="436562" cy="424603"/>
          </a:xfrm>
          <a:prstGeom prst="ellipse">
            <a:avLst/>
          </a:prstGeom>
          <a:solidFill>
            <a:srgbClr val="FFE8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7" name="Oval 214"/>
          <p:cNvSpPr>
            <a:spLocks noChangeArrowheads="1"/>
          </p:cNvSpPr>
          <p:nvPr/>
        </p:nvSpPr>
        <p:spPr bwMode="auto">
          <a:xfrm>
            <a:off x="274164" y="363432"/>
            <a:ext cx="436562"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8" name="Oval 215"/>
          <p:cNvSpPr>
            <a:spLocks noChangeArrowheads="1"/>
          </p:cNvSpPr>
          <p:nvPr/>
        </p:nvSpPr>
        <p:spPr bwMode="auto">
          <a:xfrm>
            <a:off x="897574" y="363432"/>
            <a:ext cx="438309"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9" name="Oval 216"/>
          <p:cNvSpPr>
            <a:spLocks noChangeArrowheads="1"/>
          </p:cNvSpPr>
          <p:nvPr/>
        </p:nvSpPr>
        <p:spPr bwMode="auto">
          <a:xfrm>
            <a:off x="1522731" y="363432"/>
            <a:ext cx="436562"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30" name="Oval 217"/>
          <p:cNvSpPr>
            <a:spLocks noChangeArrowheads="1"/>
          </p:cNvSpPr>
          <p:nvPr/>
        </p:nvSpPr>
        <p:spPr bwMode="auto">
          <a:xfrm>
            <a:off x="2146142" y="363432"/>
            <a:ext cx="438308"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31" name="Oval 218"/>
          <p:cNvSpPr>
            <a:spLocks noChangeArrowheads="1"/>
          </p:cNvSpPr>
          <p:nvPr/>
        </p:nvSpPr>
        <p:spPr bwMode="auto">
          <a:xfrm>
            <a:off x="2771300" y="363432"/>
            <a:ext cx="436562"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40" name="Oval 219"/>
          <p:cNvSpPr>
            <a:spLocks noChangeArrowheads="1"/>
          </p:cNvSpPr>
          <p:nvPr/>
        </p:nvSpPr>
        <p:spPr bwMode="auto">
          <a:xfrm>
            <a:off x="274164" y="969752"/>
            <a:ext cx="436562" cy="422804"/>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41" name="Oval 220"/>
          <p:cNvSpPr>
            <a:spLocks noChangeArrowheads="1"/>
          </p:cNvSpPr>
          <p:nvPr/>
        </p:nvSpPr>
        <p:spPr bwMode="auto">
          <a:xfrm>
            <a:off x="897574" y="969752"/>
            <a:ext cx="438309" cy="422804"/>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42" name="Oval 221"/>
          <p:cNvSpPr>
            <a:spLocks noChangeArrowheads="1"/>
          </p:cNvSpPr>
          <p:nvPr/>
        </p:nvSpPr>
        <p:spPr bwMode="auto">
          <a:xfrm>
            <a:off x="1522731" y="969752"/>
            <a:ext cx="436562" cy="422804"/>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43" name="Oval 222"/>
          <p:cNvSpPr>
            <a:spLocks noChangeArrowheads="1"/>
          </p:cNvSpPr>
          <p:nvPr/>
        </p:nvSpPr>
        <p:spPr bwMode="auto">
          <a:xfrm>
            <a:off x="2146142" y="969752"/>
            <a:ext cx="438308" cy="422804"/>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44" name="Oval 223"/>
          <p:cNvSpPr>
            <a:spLocks noChangeArrowheads="1"/>
          </p:cNvSpPr>
          <p:nvPr/>
        </p:nvSpPr>
        <p:spPr bwMode="auto">
          <a:xfrm>
            <a:off x="2771300" y="969752"/>
            <a:ext cx="436562" cy="422804"/>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45" name="Oval 224"/>
          <p:cNvSpPr>
            <a:spLocks noChangeArrowheads="1"/>
          </p:cNvSpPr>
          <p:nvPr/>
        </p:nvSpPr>
        <p:spPr bwMode="auto">
          <a:xfrm>
            <a:off x="274164" y="1574271"/>
            <a:ext cx="436562"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46" name="Oval 225"/>
          <p:cNvSpPr>
            <a:spLocks noChangeArrowheads="1"/>
          </p:cNvSpPr>
          <p:nvPr/>
        </p:nvSpPr>
        <p:spPr bwMode="auto">
          <a:xfrm>
            <a:off x="897574" y="1574271"/>
            <a:ext cx="438309"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47" name="Oval 226"/>
          <p:cNvSpPr>
            <a:spLocks noChangeArrowheads="1"/>
          </p:cNvSpPr>
          <p:nvPr/>
        </p:nvSpPr>
        <p:spPr bwMode="auto">
          <a:xfrm>
            <a:off x="1522731" y="1574271"/>
            <a:ext cx="436562"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48" name="Oval 227"/>
          <p:cNvSpPr>
            <a:spLocks noChangeArrowheads="1"/>
          </p:cNvSpPr>
          <p:nvPr/>
        </p:nvSpPr>
        <p:spPr bwMode="auto">
          <a:xfrm>
            <a:off x="2146142" y="1574271"/>
            <a:ext cx="438308"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49" name="Oval 228"/>
          <p:cNvSpPr>
            <a:spLocks noChangeArrowheads="1"/>
          </p:cNvSpPr>
          <p:nvPr/>
        </p:nvSpPr>
        <p:spPr bwMode="auto">
          <a:xfrm>
            <a:off x="2771300" y="1574271"/>
            <a:ext cx="436562"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50" name="Oval 229"/>
          <p:cNvSpPr>
            <a:spLocks noChangeArrowheads="1"/>
          </p:cNvSpPr>
          <p:nvPr/>
        </p:nvSpPr>
        <p:spPr bwMode="auto">
          <a:xfrm>
            <a:off x="274164" y="2180590"/>
            <a:ext cx="436562" cy="422805"/>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51" name="Oval 230"/>
          <p:cNvSpPr>
            <a:spLocks noChangeArrowheads="1"/>
          </p:cNvSpPr>
          <p:nvPr/>
        </p:nvSpPr>
        <p:spPr bwMode="auto">
          <a:xfrm>
            <a:off x="897574" y="2180590"/>
            <a:ext cx="438309" cy="422805"/>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52" name="Oval 231"/>
          <p:cNvSpPr>
            <a:spLocks noChangeArrowheads="1"/>
          </p:cNvSpPr>
          <p:nvPr/>
        </p:nvSpPr>
        <p:spPr bwMode="auto">
          <a:xfrm>
            <a:off x="1522731" y="2180590"/>
            <a:ext cx="436562" cy="422805"/>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53" name="Oval 232"/>
          <p:cNvSpPr>
            <a:spLocks noChangeArrowheads="1"/>
          </p:cNvSpPr>
          <p:nvPr/>
        </p:nvSpPr>
        <p:spPr bwMode="auto">
          <a:xfrm>
            <a:off x="2146142" y="2180590"/>
            <a:ext cx="438308" cy="422805"/>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54" name="Oval 233"/>
          <p:cNvSpPr>
            <a:spLocks noChangeArrowheads="1"/>
          </p:cNvSpPr>
          <p:nvPr/>
        </p:nvSpPr>
        <p:spPr bwMode="auto">
          <a:xfrm>
            <a:off x="2771300" y="2180590"/>
            <a:ext cx="436562" cy="422805"/>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255" name="Oval 234"/>
          <p:cNvSpPr>
            <a:spLocks noChangeArrowheads="1"/>
          </p:cNvSpPr>
          <p:nvPr/>
        </p:nvSpPr>
        <p:spPr bwMode="auto">
          <a:xfrm>
            <a:off x="274164" y="2788708"/>
            <a:ext cx="436562"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28" name="Oval 235"/>
          <p:cNvSpPr>
            <a:spLocks noChangeArrowheads="1"/>
          </p:cNvSpPr>
          <p:nvPr/>
        </p:nvSpPr>
        <p:spPr bwMode="auto">
          <a:xfrm>
            <a:off x="897574" y="2788708"/>
            <a:ext cx="438309"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29" name="Oval 236"/>
          <p:cNvSpPr>
            <a:spLocks noChangeArrowheads="1"/>
          </p:cNvSpPr>
          <p:nvPr/>
        </p:nvSpPr>
        <p:spPr bwMode="auto">
          <a:xfrm>
            <a:off x="1522731" y="2788708"/>
            <a:ext cx="436562"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34" name="Oval 237"/>
          <p:cNvSpPr>
            <a:spLocks noChangeArrowheads="1"/>
          </p:cNvSpPr>
          <p:nvPr/>
        </p:nvSpPr>
        <p:spPr bwMode="auto">
          <a:xfrm>
            <a:off x="2146142" y="2788708"/>
            <a:ext cx="438308"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35" name="Oval 238"/>
          <p:cNvSpPr>
            <a:spLocks noChangeArrowheads="1"/>
          </p:cNvSpPr>
          <p:nvPr/>
        </p:nvSpPr>
        <p:spPr bwMode="auto">
          <a:xfrm>
            <a:off x="2771300" y="2788708"/>
            <a:ext cx="436562"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36" name="Oval 214"/>
          <p:cNvSpPr>
            <a:spLocks noChangeArrowheads="1"/>
          </p:cNvSpPr>
          <p:nvPr/>
        </p:nvSpPr>
        <p:spPr bwMode="auto">
          <a:xfrm>
            <a:off x="270671" y="3508375"/>
            <a:ext cx="436562"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37" name="Oval 215"/>
          <p:cNvSpPr>
            <a:spLocks noChangeArrowheads="1"/>
          </p:cNvSpPr>
          <p:nvPr/>
        </p:nvSpPr>
        <p:spPr bwMode="auto">
          <a:xfrm>
            <a:off x="894081" y="3508375"/>
            <a:ext cx="438309"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38" name="Oval 216"/>
          <p:cNvSpPr>
            <a:spLocks noChangeArrowheads="1"/>
          </p:cNvSpPr>
          <p:nvPr/>
        </p:nvSpPr>
        <p:spPr bwMode="auto">
          <a:xfrm>
            <a:off x="1519239" y="3508375"/>
            <a:ext cx="436562"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39" name="Oval 217"/>
          <p:cNvSpPr>
            <a:spLocks noChangeArrowheads="1"/>
          </p:cNvSpPr>
          <p:nvPr/>
        </p:nvSpPr>
        <p:spPr bwMode="auto">
          <a:xfrm>
            <a:off x="2142650" y="3508375"/>
            <a:ext cx="438308"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40" name="Oval 218"/>
          <p:cNvSpPr>
            <a:spLocks noChangeArrowheads="1"/>
          </p:cNvSpPr>
          <p:nvPr/>
        </p:nvSpPr>
        <p:spPr bwMode="auto">
          <a:xfrm>
            <a:off x="2767809" y="3508375"/>
            <a:ext cx="436562"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41" name="Oval 219"/>
          <p:cNvSpPr>
            <a:spLocks noChangeArrowheads="1"/>
          </p:cNvSpPr>
          <p:nvPr/>
        </p:nvSpPr>
        <p:spPr bwMode="auto">
          <a:xfrm>
            <a:off x="270671" y="4114695"/>
            <a:ext cx="436562" cy="422804"/>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42" name="Oval 220"/>
          <p:cNvSpPr>
            <a:spLocks noChangeArrowheads="1"/>
          </p:cNvSpPr>
          <p:nvPr/>
        </p:nvSpPr>
        <p:spPr bwMode="auto">
          <a:xfrm>
            <a:off x="894081" y="4114695"/>
            <a:ext cx="438309" cy="422804"/>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43" name="Oval 221"/>
          <p:cNvSpPr>
            <a:spLocks noChangeArrowheads="1"/>
          </p:cNvSpPr>
          <p:nvPr/>
        </p:nvSpPr>
        <p:spPr bwMode="auto">
          <a:xfrm>
            <a:off x="1519239" y="4114695"/>
            <a:ext cx="436562" cy="422804"/>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44" name="Oval 222"/>
          <p:cNvSpPr>
            <a:spLocks noChangeArrowheads="1"/>
          </p:cNvSpPr>
          <p:nvPr/>
        </p:nvSpPr>
        <p:spPr bwMode="auto">
          <a:xfrm>
            <a:off x="2142650" y="4114695"/>
            <a:ext cx="438308" cy="422804"/>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45" name="Oval 223"/>
          <p:cNvSpPr>
            <a:spLocks noChangeArrowheads="1"/>
          </p:cNvSpPr>
          <p:nvPr/>
        </p:nvSpPr>
        <p:spPr bwMode="auto">
          <a:xfrm>
            <a:off x="2767809" y="4114695"/>
            <a:ext cx="436562" cy="422804"/>
          </a:xfrm>
          <a:prstGeom prst="ellipse">
            <a:avLst/>
          </a:prstGeom>
          <a:solidFill>
            <a:srgbClr val="FF0000"/>
          </a:solidFill>
          <a:ln w="25400" algn="ctr">
            <a:noFill/>
            <a:round/>
            <a:headEnd/>
            <a:tailEnd/>
          </a:ln>
        </p:spPr>
        <p:txBody>
          <a:bodyPr lIns="101872" tIns="50936" rIns="101872" bIns="50936" anchor="ctr"/>
          <a:lstStyle/>
          <a:p>
            <a:pPr>
              <a:defRPr/>
            </a:pPr>
            <a:endParaRPr lang="en-US">
              <a:solidFill>
                <a:srgbClr val="FF0000"/>
              </a:solidFill>
              <a:latin typeface="+mn-lt"/>
            </a:endParaRPr>
          </a:p>
        </p:txBody>
      </p:sp>
      <p:sp>
        <p:nvSpPr>
          <p:cNvPr id="73746" name="Oval 224"/>
          <p:cNvSpPr>
            <a:spLocks noChangeArrowheads="1"/>
          </p:cNvSpPr>
          <p:nvPr/>
        </p:nvSpPr>
        <p:spPr bwMode="auto">
          <a:xfrm>
            <a:off x="270671" y="4719215"/>
            <a:ext cx="436562"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47" name="Oval 225"/>
          <p:cNvSpPr>
            <a:spLocks noChangeArrowheads="1"/>
          </p:cNvSpPr>
          <p:nvPr/>
        </p:nvSpPr>
        <p:spPr bwMode="auto">
          <a:xfrm>
            <a:off x="894081" y="4719215"/>
            <a:ext cx="438309"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48" name="Oval 226"/>
          <p:cNvSpPr>
            <a:spLocks noChangeArrowheads="1"/>
          </p:cNvSpPr>
          <p:nvPr/>
        </p:nvSpPr>
        <p:spPr bwMode="auto">
          <a:xfrm>
            <a:off x="1519239" y="4719215"/>
            <a:ext cx="436562"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49" name="Oval 227"/>
          <p:cNvSpPr>
            <a:spLocks noChangeArrowheads="1"/>
          </p:cNvSpPr>
          <p:nvPr/>
        </p:nvSpPr>
        <p:spPr bwMode="auto">
          <a:xfrm>
            <a:off x="2142650" y="4719215"/>
            <a:ext cx="438308"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50" name="Oval 228"/>
          <p:cNvSpPr>
            <a:spLocks noChangeArrowheads="1"/>
          </p:cNvSpPr>
          <p:nvPr/>
        </p:nvSpPr>
        <p:spPr bwMode="auto">
          <a:xfrm>
            <a:off x="2767809" y="4719215"/>
            <a:ext cx="436562" cy="424603"/>
          </a:xfrm>
          <a:prstGeom prst="ellipse">
            <a:avLst/>
          </a:prstGeom>
          <a:solidFill>
            <a:srgbClr val="FF0000"/>
          </a:solidFill>
          <a:ln w="25400" algn="ctr">
            <a:noFill/>
            <a:round/>
            <a:headEnd/>
            <a:tailEnd/>
          </a:ln>
        </p:spPr>
        <p:txBody>
          <a:bodyPr lIns="101872" tIns="50936" rIns="101872" bIns="50936" anchor="ctr"/>
          <a:lstStyle/>
          <a:p>
            <a:pPr>
              <a:defRPr/>
            </a:pPr>
            <a:endParaRPr lang="en-US">
              <a:solidFill>
                <a:srgbClr val="FF0000"/>
              </a:solidFill>
              <a:latin typeface="+mn-lt"/>
            </a:endParaRPr>
          </a:p>
        </p:txBody>
      </p:sp>
      <p:sp>
        <p:nvSpPr>
          <p:cNvPr id="73751" name="Oval 229"/>
          <p:cNvSpPr>
            <a:spLocks noChangeArrowheads="1"/>
          </p:cNvSpPr>
          <p:nvPr/>
        </p:nvSpPr>
        <p:spPr bwMode="auto">
          <a:xfrm>
            <a:off x="270671" y="5325534"/>
            <a:ext cx="436562" cy="422805"/>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52" name="Oval 230"/>
          <p:cNvSpPr>
            <a:spLocks noChangeArrowheads="1"/>
          </p:cNvSpPr>
          <p:nvPr/>
        </p:nvSpPr>
        <p:spPr bwMode="auto">
          <a:xfrm>
            <a:off x="894081" y="5325534"/>
            <a:ext cx="438309" cy="422805"/>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53" name="Oval 231"/>
          <p:cNvSpPr>
            <a:spLocks noChangeArrowheads="1"/>
          </p:cNvSpPr>
          <p:nvPr/>
        </p:nvSpPr>
        <p:spPr bwMode="auto">
          <a:xfrm>
            <a:off x="1519239" y="5325534"/>
            <a:ext cx="436562" cy="422805"/>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54" name="Oval 232"/>
          <p:cNvSpPr>
            <a:spLocks noChangeArrowheads="1"/>
          </p:cNvSpPr>
          <p:nvPr/>
        </p:nvSpPr>
        <p:spPr bwMode="auto">
          <a:xfrm>
            <a:off x="2142650" y="5325534"/>
            <a:ext cx="438308" cy="422805"/>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55" name="Oval 233"/>
          <p:cNvSpPr>
            <a:spLocks noChangeArrowheads="1"/>
          </p:cNvSpPr>
          <p:nvPr/>
        </p:nvSpPr>
        <p:spPr bwMode="auto">
          <a:xfrm>
            <a:off x="2767809" y="5325534"/>
            <a:ext cx="436562" cy="422805"/>
          </a:xfrm>
          <a:prstGeom prst="ellipse">
            <a:avLst/>
          </a:prstGeom>
          <a:solidFill>
            <a:srgbClr val="FF0000"/>
          </a:solidFill>
          <a:ln w="25400" algn="ctr">
            <a:noFill/>
            <a:round/>
            <a:headEnd/>
            <a:tailEnd/>
          </a:ln>
        </p:spPr>
        <p:txBody>
          <a:bodyPr lIns="101872" tIns="50936" rIns="101872" bIns="50936" anchor="ctr"/>
          <a:lstStyle/>
          <a:p>
            <a:pPr>
              <a:defRPr/>
            </a:pPr>
            <a:endParaRPr lang="en-US">
              <a:solidFill>
                <a:srgbClr val="FF0000"/>
              </a:solidFill>
              <a:latin typeface="+mn-lt"/>
            </a:endParaRPr>
          </a:p>
        </p:txBody>
      </p:sp>
      <p:sp>
        <p:nvSpPr>
          <p:cNvPr id="73756" name="Oval 234"/>
          <p:cNvSpPr>
            <a:spLocks noChangeArrowheads="1"/>
          </p:cNvSpPr>
          <p:nvPr/>
        </p:nvSpPr>
        <p:spPr bwMode="auto">
          <a:xfrm>
            <a:off x="270671" y="5933652"/>
            <a:ext cx="436562"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57" name="Oval 235"/>
          <p:cNvSpPr>
            <a:spLocks noChangeArrowheads="1"/>
          </p:cNvSpPr>
          <p:nvPr/>
        </p:nvSpPr>
        <p:spPr bwMode="auto">
          <a:xfrm>
            <a:off x="894081" y="5933652"/>
            <a:ext cx="438309"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58" name="Oval 236"/>
          <p:cNvSpPr>
            <a:spLocks noChangeArrowheads="1"/>
          </p:cNvSpPr>
          <p:nvPr/>
        </p:nvSpPr>
        <p:spPr bwMode="auto">
          <a:xfrm>
            <a:off x="1519239" y="5933652"/>
            <a:ext cx="436562"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59" name="Oval 237"/>
          <p:cNvSpPr>
            <a:spLocks noChangeArrowheads="1"/>
          </p:cNvSpPr>
          <p:nvPr/>
        </p:nvSpPr>
        <p:spPr bwMode="auto">
          <a:xfrm>
            <a:off x="2142650" y="5933652"/>
            <a:ext cx="438308" cy="424603"/>
          </a:xfrm>
          <a:prstGeom prst="ellipse">
            <a:avLst/>
          </a:prstGeom>
          <a:solidFill>
            <a:srgbClr val="00FF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60" name="Oval 238"/>
          <p:cNvSpPr>
            <a:spLocks noChangeArrowheads="1"/>
          </p:cNvSpPr>
          <p:nvPr/>
        </p:nvSpPr>
        <p:spPr bwMode="auto">
          <a:xfrm>
            <a:off x="2767809" y="5933652"/>
            <a:ext cx="436562" cy="424603"/>
          </a:xfrm>
          <a:prstGeom prst="ellipse">
            <a:avLst/>
          </a:prstGeom>
          <a:solidFill>
            <a:srgbClr val="FF0000"/>
          </a:solidFill>
          <a:ln w="25400" algn="ctr">
            <a:noFill/>
            <a:round/>
            <a:headEnd/>
            <a:tailEnd/>
          </a:ln>
        </p:spPr>
        <p:txBody>
          <a:bodyPr lIns="101872" tIns="50936" rIns="101872" bIns="50936" anchor="ctr"/>
          <a:lstStyle/>
          <a:p>
            <a:pPr>
              <a:defRPr/>
            </a:pPr>
            <a:endParaRPr lang="en-US">
              <a:solidFill>
                <a:srgbClr val="FF0000"/>
              </a:solidFill>
              <a:latin typeface="+mn-lt"/>
            </a:endParaRPr>
          </a:p>
        </p:txBody>
      </p:sp>
      <p:sp>
        <p:nvSpPr>
          <p:cNvPr id="73730" name="Oval 214"/>
          <p:cNvSpPr>
            <a:spLocks noChangeArrowheads="1"/>
          </p:cNvSpPr>
          <p:nvPr/>
        </p:nvSpPr>
        <p:spPr bwMode="auto">
          <a:xfrm>
            <a:off x="3530919" y="377825"/>
            <a:ext cx="436562" cy="424603"/>
          </a:xfrm>
          <a:prstGeom prst="ellipse">
            <a:avLst/>
          </a:prstGeom>
          <a:solidFill>
            <a:srgbClr val="00FF00">
              <a:alpha val="59999"/>
            </a:srgbClr>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31" name="Oval 215"/>
          <p:cNvSpPr>
            <a:spLocks noChangeArrowheads="1"/>
          </p:cNvSpPr>
          <p:nvPr/>
        </p:nvSpPr>
        <p:spPr bwMode="auto">
          <a:xfrm>
            <a:off x="4154330" y="377825"/>
            <a:ext cx="438308" cy="424603"/>
          </a:xfrm>
          <a:prstGeom prst="ellipse">
            <a:avLst/>
          </a:prstGeom>
          <a:solidFill>
            <a:srgbClr val="00FF00">
              <a:alpha val="59999"/>
            </a:srgbClr>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32" name="Oval 216"/>
          <p:cNvSpPr>
            <a:spLocks noChangeArrowheads="1"/>
          </p:cNvSpPr>
          <p:nvPr/>
        </p:nvSpPr>
        <p:spPr bwMode="auto">
          <a:xfrm>
            <a:off x="4779489" y="377825"/>
            <a:ext cx="436562" cy="424603"/>
          </a:xfrm>
          <a:prstGeom prst="ellipse">
            <a:avLst/>
          </a:prstGeom>
          <a:solidFill>
            <a:srgbClr val="00FF00">
              <a:alpha val="59999"/>
            </a:srgbClr>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33" name="Oval 217"/>
          <p:cNvSpPr>
            <a:spLocks noChangeArrowheads="1"/>
          </p:cNvSpPr>
          <p:nvPr/>
        </p:nvSpPr>
        <p:spPr bwMode="auto">
          <a:xfrm>
            <a:off x="5402899" y="377825"/>
            <a:ext cx="438309" cy="424603"/>
          </a:xfrm>
          <a:prstGeom prst="ellipse">
            <a:avLst/>
          </a:prstGeom>
          <a:solidFill>
            <a:srgbClr val="00FF00">
              <a:alpha val="59999"/>
            </a:srgbClr>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61" name="Oval 218"/>
          <p:cNvSpPr>
            <a:spLocks noChangeArrowheads="1"/>
          </p:cNvSpPr>
          <p:nvPr/>
        </p:nvSpPr>
        <p:spPr bwMode="auto">
          <a:xfrm>
            <a:off x="6028056" y="377825"/>
            <a:ext cx="436562" cy="424603"/>
          </a:xfrm>
          <a:prstGeom prst="ellipse">
            <a:avLst/>
          </a:prstGeom>
          <a:solidFill>
            <a:srgbClr val="00FF00">
              <a:alpha val="59999"/>
            </a:srgbClr>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62" name="Oval 219"/>
          <p:cNvSpPr>
            <a:spLocks noChangeArrowheads="1"/>
          </p:cNvSpPr>
          <p:nvPr/>
        </p:nvSpPr>
        <p:spPr bwMode="auto">
          <a:xfrm>
            <a:off x="3530919" y="984145"/>
            <a:ext cx="436562" cy="422804"/>
          </a:xfrm>
          <a:prstGeom prst="ellipse">
            <a:avLst/>
          </a:prstGeom>
          <a:solidFill>
            <a:srgbClr val="00FF00">
              <a:alpha val="59999"/>
            </a:srgbClr>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63" name="Oval 220"/>
          <p:cNvSpPr>
            <a:spLocks noChangeArrowheads="1"/>
          </p:cNvSpPr>
          <p:nvPr/>
        </p:nvSpPr>
        <p:spPr bwMode="auto">
          <a:xfrm>
            <a:off x="4154330" y="984145"/>
            <a:ext cx="438308" cy="422804"/>
          </a:xfrm>
          <a:prstGeom prst="ellipse">
            <a:avLst/>
          </a:prstGeom>
          <a:solidFill>
            <a:srgbClr val="00FF00">
              <a:alpha val="59999"/>
            </a:srgbClr>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64" name="Oval 221"/>
          <p:cNvSpPr>
            <a:spLocks noChangeArrowheads="1"/>
          </p:cNvSpPr>
          <p:nvPr/>
        </p:nvSpPr>
        <p:spPr bwMode="auto">
          <a:xfrm>
            <a:off x="4779489" y="984145"/>
            <a:ext cx="436562" cy="422804"/>
          </a:xfrm>
          <a:prstGeom prst="ellipse">
            <a:avLst/>
          </a:prstGeom>
          <a:solidFill>
            <a:srgbClr val="00FF00">
              <a:alpha val="59999"/>
            </a:srgbClr>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65" name="Oval 222"/>
          <p:cNvSpPr>
            <a:spLocks noChangeArrowheads="1"/>
          </p:cNvSpPr>
          <p:nvPr/>
        </p:nvSpPr>
        <p:spPr bwMode="auto">
          <a:xfrm>
            <a:off x="5402899" y="984145"/>
            <a:ext cx="438309" cy="422804"/>
          </a:xfrm>
          <a:prstGeom prst="ellipse">
            <a:avLst/>
          </a:prstGeom>
          <a:solidFill>
            <a:srgbClr val="00FF00">
              <a:alpha val="59999"/>
            </a:srgbClr>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66" name="Oval 223"/>
          <p:cNvSpPr>
            <a:spLocks noChangeArrowheads="1"/>
          </p:cNvSpPr>
          <p:nvPr/>
        </p:nvSpPr>
        <p:spPr bwMode="auto">
          <a:xfrm>
            <a:off x="6028056" y="984145"/>
            <a:ext cx="436562" cy="422804"/>
          </a:xfrm>
          <a:prstGeom prst="ellipse">
            <a:avLst/>
          </a:prstGeom>
          <a:solidFill>
            <a:srgbClr val="00FF00">
              <a:alpha val="59999"/>
            </a:srgbClr>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67" name="Oval 224"/>
          <p:cNvSpPr>
            <a:spLocks noChangeArrowheads="1"/>
          </p:cNvSpPr>
          <p:nvPr/>
        </p:nvSpPr>
        <p:spPr bwMode="auto">
          <a:xfrm>
            <a:off x="3530919" y="1588665"/>
            <a:ext cx="436562" cy="424603"/>
          </a:xfrm>
          <a:prstGeom prst="ellipse">
            <a:avLst/>
          </a:prstGeom>
          <a:solidFill>
            <a:srgbClr val="00FF00">
              <a:alpha val="59999"/>
            </a:srgbClr>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68" name="Oval 225"/>
          <p:cNvSpPr>
            <a:spLocks noChangeArrowheads="1"/>
          </p:cNvSpPr>
          <p:nvPr/>
        </p:nvSpPr>
        <p:spPr bwMode="auto">
          <a:xfrm>
            <a:off x="4154330" y="1588665"/>
            <a:ext cx="438308" cy="424603"/>
          </a:xfrm>
          <a:prstGeom prst="ellipse">
            <a:avLst/>
          </a:prstGeom>
          <a:solidFill>
            <a:srgbClr val="00FF00">
              <a:alpha val="59999"/>
            </a:srgbClr>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69" name="Oval 226"/>
          <p:cNvSpPr>
            <a:spLocks noChangeArrowheads="1"/>
          </p:cNvSpPr>
          <p:nvPr/>
        </p:nvSpPr>
        <p:spPr bwMode="auto">
          <a:xfrm>
            <a:off x="4779489" y="1588665"/>
            <a:ext cx="436562" cy="424603"/>
          </a:xfrm>
          <a:prstGeom prst="ellipse">
            <a:avLst/>
          </a:prstGeom>
          <a:solidFill>
            <a:srgbClr val="00FF00">
              <a:alpha val="59999"/>
            </a:srgbClr>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70" name="Oval 227"/>
          <p:cNvSpPr>
            <a:spLocks noChangeArrowheads="1"/>
          </p:cNvSpPr>
          <p:nvPr/>
        </p:nvSpPr>
        <p:spPr bwMode="auto">
          <a:xfrm>
            <a:off x="5402899" y="1588665"/>
            <a:ext cx="438309" cy="424603"/>
          </a:xfrm>
          <a:prstGeom prst="ellipse">
            <a:avLst/>
          </a:prstGeom>
          <a:solidFill>
            <a:srgbClr val="00FF00">
              <a:alpha val="59999"/>
            </a:srgbClr>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71" name="Oval 228"/>
          <p:cNvSpPr>
            <a:spLocks noChangeArrowheads="1"/>
          </p:cNvSpPr>
          <p:nvPr/>
        </p:nvSpPr>
        <p:spPr bwMode="auto">
          <a:xfrm>
            <a:off x="6028056" y="1588665"/>
            <a:ext cx="436562" cy="424603"/>
          </a:xfrm>
          <a:prstGeom prst="ellipse">
            <a:avLst/>
          </a:prstGeom>
          <a:solidFill>
            <a:srgbClr val="00FF00">
              <a:alpha val="59999"/>
            </a:srgbClr>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72" name="Oval 229"/>
          <p:cNvSpPr>
            <a:spLocks noChangeArrowheads="1"/>
          </p:cNvSpPr>
          <p:nvPr/>
        </p:nvSpPr>
        <p:spPr bwMode="auto">
          <a:xfrm>
            <a:off x="3530919" y="2194984"/>
            <a:ext cx="436562" cy="422805"/>
          </a:xfrm>
          <a:prstGeom prst="ellipse">
            <a:avLst/>
          </a:prstGeom>
          <a:solidFill>
            <a:srgbClr val="00FF00">
              <a:alpha val="59999"/>
            </a:srgbClr>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73" name="Oval 230"/>
          <p:cNvSpPr>
            <a:spLocks noChangeArrowheads="1"/>
          </p:cNvSpPr>
          <p:nvPr/>
        </p:nvSpPr>
        <p:spPr bwMode="auto">
          <a:xfrm>
            <a:off x="4154330" y="2194984"/>
            <a:ext cx="438308" cy="422805"/>
          </a:xfrm>
          <a:prstGeom prst="ellipse">
            <a:avLst/>
          </a:prstGeom>
          <a:solidFill>
            <a:srgbClr val="00FF00">
              <a:alpha val="59999"/>
            </a:srgbClr>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74" name="Oval 231"/>
          <p:cNvSpPr>
            <a:spLocks noChangeArrowheads="1"/>
          </p:cNvSpPr>
          <p:nvPr/>
        </p:nvSpPr>
        <p:spPr bwMode="auto">
          <a:xfrm>
            <a:off x="4779489" y="2194984"/>
            <a:ext cx="436562" cy="422805"/>
          </a:xfrm>
          <a:prstGeom prst="ellipse">
            <a:avLst/>
          </a:prstGeom>
          <a:solidFill>
            <a:srgbClr val="00FF00">
              <a:alpha val="59999"/>
            </a:srgbClr>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75" name="Oval 232"/>
          <p:cNvSpPr>
            <a:spLocks noChangeArrowheads="1"/>
          </p:cNvSpPr>
          <p:nvPr/>
        </p:nvSpPr>
        <p:spPr bwMode="auto">
          <a:xfrm>
            <a:off x="5402899" y="2194984"/>
            <a:ext cx="438309" cy="422805"/>
          </a:xfrm>
          <a:prstGeom prst="ellipse">
            <a:avLst/>
          </a:prstGeom>
          <a:solidFill>
            <a:srgbClr val="00FF00">
              <a:alpha val="59999"/>
            </a:srgbClr>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76" name="Oval 233"/>
          <p:cNvSpPr>
            <a:spLocks noChangeArrowheads="1"/>
          </p:cNvSpPr>
          <p:nvPr/>
        </p:nvSpPr>
        <p:spPr bwMode="auto">
          <a:xfrm>
            <a:off x="6028056" y="2194984"/>
            <a:ext cx="436562" cy="422805"/>
          </a:xfrm>
          <a:prstGeom prst="ellipse">
            <a:avLst/>
          </a:prstGeom>
          <a:solidFill>
            <a:srgbClr val="00FF00">
              <a:alpha val="59999"/>
            </a:srgbClr>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77" name="Oval 234"/>
          <p:cNvSpPr>
            <a:spLocks noChangeArrowheads="1"/>
          </p:cNvSpPr>
          <p:nvPr/>
        </p:nvSpPr>
        <p:spPr bwMode="auto">
          <a:xfrm>
            <a:off x="3530919" y="2803102"/>
            <a:ext cx="436562" cy="424603"/>
          </a:xfrm>
          <a:prstGeom prst="ellipse">
            <a:avLst/>
          </a:prstGeom>
          <a:solidFill>
            <a:srgbClr val="00FF00">
              <a:alpha val="59999"/>
            </a:srgbClr>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78" name="Oval 235"/>
          <p:cNvSpPr>
            <a:spLocks noChangeArrowheads="1"/>
          </p:cNvSpPr>
          <p:nvPr/>
        </p:nvSpPr>
        <p:spPr bwMode="auto">
          <a:xfrm>
            <a:off x="4154330" y="2803102"/>
            <a:ext cx="438308" cy="424603"/>
          </a:xfrm>
          <a:prstGeom prst="ellipse">
            <a:avLst/>
          </a:prstGeom>
          <a:solidFill>
            <a:srgbClr val="00FF00">
              <a:alpha val="59999"/>
            </a:srgbClr>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79" name="Oval 236"/>
          <p:cNvSpPr>
            <a:spLocks noChangeArrowheads="1"/>
          </p:cNvSpPr>
          <p:nvPr/>
        </p:nvSpPr>
        <p:spPr bwMode="auto">
          <a:xfrm>
            <a:off x="4779489" y="2803102"/>
            <a:ext cx="436562" cy="424603"/>
          </a:xfrm>
          <a:prstGeom prst="ellipse">
            <a:avLst/>
          </a:prstGeom>
          <a:solidFill>
            <a:srgbClr val="00FF00">
              <a:alpha val="59999"/>
            </a:srgbClr>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80" name="Oval 237"/>
          <p:cNvSpPr>
            <a:spLocks noChangeArrowheads="1"/>
          </p:cNvSpPr>
          <p:nvPr/>
        </p:nvSpPr>
        <p:spPr bwMode="auto">
          <a:xfrm>
            <a:off x="5402899" y="2803102"/>
            <a:ext cx="438309" cy="424603"/>
          </a:xfrm>
          <a:prstGeom prst="ellipse">
            <a:avLst/>
          </a:prstGeom>
          <a:solidFill>
            <a:srgbClr val="00FF00">
              <a:alpha val="59999"/>
            </a:srgbClr>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81" name="Oval 238"/>
          <p:cNvSpPr>
            <a:spLocks noChangeArrowheads="1"/>
          </p:cNvSpPr>
          <p:nvPr/>
        </p:nvSpPr>
        <p:spPr bwMode="auto">
          <a:xfrm>
            <a:off x="6028056" y="2803102"/>
            <a:ext cx="436562" cy="424603"/>
          </a:xfrm>
          <a:prstGeom prst="ellipse">
            <a:avLst/>
          </a:prstGeom>
          <a:solidFill>
            <a:srgbClr val="00FF00">
              <a:alpha val="59999"/>
            </a:srgbClr>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82" name="Oval 214"/>
          <p:cNvSpPr>
            <a:spLocks noChangeArrowheads="1"/>
          </p:cNvSpPr>
          <p:nvPr/>
        </p:nvSpPr>
        <p:spPr bwMode="auto">
          <a:xfrm>
            <a:off x="3527426" y="3510175"/>
            <a:ext cx="436562" cy="424603"/>
          </a:xfrm>
          <a:prstGeom prst="ellipse">
            <a:avLst/>
          </a:prstGeom>
          <a:solidFill>
            <a:srgbClr val="FFE8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83" name="Oval 215"/>
          <p:cNvSpPr>
            <a:spLocks noChangeArrowheads="1"/>
          </p:cNvSpPr>
          <p:nvPr/>
        </p:nvSpPr>
        <p:spPr bwMode="auto">
          <a:xfrm>
            <a:off x="4150837" y="3510175"/>
            <a:ext cx="438308" cy="424603"/>
          </a:xfrm>
          <a:prstGeom prst="ellipse">
            <a:avLst/>
          </a:prstGeom>
          <a:solidFill>
            <a:srgbClr val="FFE8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84" name="Oval 216"/>
          <p:cNvSpPr>
            <a:spLocks noChangeArrowheads="1"/>
          </p:cNvSpPr>
          <p:nvPr/>
        </p:nvSpPr>
        <p:spPr bwMode="auto">
          <a:xfrm>
            <a:off x="4775996" y="3510175"/>
            <a:ext cx="436562" cy="424603"/>
          </a:xfrm>
          <a:prstGeom prst="ellipse">
            <a:avLst/>
          </a:prstGeom>
          <a:solidFill>
            <a:srgbClr val="FFE8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85" name="Oval 217"/>
          <p:cNvSpPr>
            <a:spLocks noChangeArrowheads="1"/>
          </p:cNvSpPr>
          <p:nvPr/>
        </p:nvSpPr>
        <p:spPr bwMode="auto">
          <a:xfrm>
            <a:off x="5399406" y="3510175"/>
            <a:ext cx="438309" cy="424603"/>
          </a:xfrm>
          <a:prstGeom prst="ellipse">
            <a:avLst/>
          </a:prstGeom>
          <a:solidFill>
            <a:srgbClr val="FFE8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86" name="Oval 218"/>
          <p:cNvSpPr>
            <a:spLocks noChangeArrowheads="1"/>
          </p:cNvSpPr>
          <p:nvPr/>
        </p:nvSpPr>
        <p:spPr bwMode="auto">
          <a:xfrm>
            <a:off x="6024564" y="3510175"/>
            <a:ext cx="436562" cy="424603"/>
          </a:xfrm>
          <a:prstGeom prst="ellipse">
            <a:avLst/>
          </a:prstGeom>
          <a:solidFill>
            <a:srgbClr val="FFE8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87" name="Oval 219"/>
          <p:cNvSpPr>
            <a:spLocks noChangeArrowheads="1"/>
          </p:cNvSpPr>
          <p:nvPr/>
        </p:nvSpPr>
        <p:spPr bwMode="auto">
          <a:xfrm>
            <a:off x="3527426" y="4116494"/>
            <a:ext cx="436562" cy="422805"/>
          </a:xfrm>
          <a:prstGeom prst="ellipse">
            <a:avLst/>
          </a:prstGeom>
          <a:solidFill>
            <a:srgbClr val="FFE8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88" name="Oval 220"/>
          <p:cNvSpPr>
            <a:spLocks noChangeArrowheads="1"/>
          </p:cNvSpPr>
          <p:nvPr/>
        </p:nvSpPr>
        <p:spPr bwMode="auto">
          <a:xfrm>
            <a:off x="4150837" y="4116494"/>
            <a:ext cx="438308" cy="422805"/>
          </a:xfrm>
          <a:prstGeom prst="ellipse">
            <a:avLst/>
          </a:prstGeom>
          <a:solidFill>
            <a:srgbClr val="FFE8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89" name="Oval 221"/>
          <p:cNvSpPr>
            <a:spLocks noChangeArrowheads="1"/>
          </p:cNvSpPr>
          <p:nvPr/>
        </p:nvSpPr>
        <p:spPr bwMode="auto">
          <a:xfrm>
            <a:off x="4775996" y="4116494"/>
            <a:ext cx="436562" cy="422805"/>
          </a:xfrm>
          <a:prstGeom prst="ellipse">
            <a:avLst/>
          </a:prstGeom>
          <a:solidFill>
            <a:srgbClr val="FFE8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90" name="Oval 222"/>
          <p:cNvSpPr>
            <a:spLocks noChangeArrowheads="1"/>
          </p:cNvSpPr>
          <p:nvPr/>
        </p:nvSpPr>
        <p:spPr bwMode="auto">
          <a:xfrm>
            <a:off x="5399406" y="4116494"/>
            <a:ext cx="438309" cy="422805"/>
          </a:xfrm>
          <a:prstGeom prst="ellipse">
            <a:avLst/>
          </a:prstGeom>
          <a:solidFill>
            <a:srgbClr val="FFE8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73791" name="Oval 223"/>
          <p:cNvSpPr>
            <a:spLocks noChangeArrowheads="1"/>
          </p:cNvSpPr>
          <p:nvPr/>
        </p:nvSpPr>
        <p:spPr bwMode="auto">
          <a:xfrm>
            <a:off x="6024564" y="4116494"/>
            <a:ext cx="436562" cy="422805"/>
          </a:xfrm>
          <a:prstGeom prst="ellipse">
            <a:avLst/>
          </a:prstGeom>
          <a:solidFill>
            <a:srgbClr val="FFE8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98400" name="Oval 224"/>
          <p:cNvSpPr>
            <a:spLocks noChangeArrowheads="1"/>
          </p:cNvSpPr>
          <p:nvPr/>
        </p:nvSpPr>
        <p:spPr bwMode="auto">
          <a:xfrm>
            <a:off x="3527426" y="4721014"/>
            <a:ext cx="436562" cy="424603"/>
          </a:xfrm>
          <a:prstGeom prst="ellipse">
            <a:avLst/>
          </a:prstGeom>
          <a:solidFill>
            <a:srgbClr val="FFE8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98401" name="Oval 225"/>
          <p:cNvSpPr>
            <a:spLocks noChangeArrowheads="1"/>
          </p:cNvSpPr>
          <p:nvPr/>
        </p:nvSpPr>
        <p:spPr bwMode="auto">
          <a:xfrm>
            <a:off x="4150837" y="4721014"/>
            <a:ext cx="438308" cy="424603"/>
          </a:xfrm>
          <a:prstGeom prst="ellipse">
            <a:avLst/>
          </a:prstGeom>
          <a:solidFill>
            <a:srgbClr val="FFE8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98402" name="Oval 226"/>
          <p:cNvSpPr>
            <a:spLocks noChangeArrowheads="1"/>
          </p:cNvSpPr>
          <p:nvPr/>
        </p:nvSpPr>
        <p:spPr bwMode="auto">
          <a:xfrm>
            <a:off x="4775996" y="4721014"/>
            <a:ext cx="436562" cy="424603"/>
          </a:xfrm>
          <a:prstGeom prst="ellipse">
            <a:avLst/>
          </a:prstGeom>
          <a:solidFill>
            <a:srgbClr val="FFE8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98403" name="Oval 227"/>
          <p:cNvSpPr>
            <a:spLocks noChangeArrowheads="1"/>
          </p:cNvSpPr>
          <p:nvPr/>
        </p:nvSpPr>
        <p:spPr bwMode="auto">
          <a:xfrm>
            <a:off x="5399406" y="4721014"/>
            <a:ext cx="438309" cy="424603"/>
          </a:xfrm>
          <a:prstGeom prst="ellipse">
            <a:avLst/>
          </a:prstGeom>
          <a:solidFill>
            <a:srgbClr val="FFE8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98404" name="Oval 228"/>
          <p:cNvSpPr>
            <a:spLocks noChangeArrowheads="1"/>
          </p:cNvSpPr>
          <p:nvPr/>
        </p:nvSpPr>
        <p:spPr bwMode="auto">
          <a:xfrm>
            <a:off x="6024564" y="4721014"/>
            <a:ext cx="436562" cy="424603"/>
          </a:xfrm>
          <a:prstGeom prst="ellipse">
            <a:avLst/>
          </a:prstGeom>
          <a:solidFill>
            <a:srgbClr val="FFE8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98405" name="Oval 229"/>
          <p:cNvSpPr>
            <a:spLocks noChangeArrowheads="1"/>
          </p:cNvSpPr>
          <p:nvPr/>
        </p:nvSpPr>
        <p:spPr bwMode="auto">
          <a:xfrm>
            <a:off x="3527426" y="5327333"/>
            <a:ext cx="436562" cy="422804"/>
          </a:xfrm>
          <a:prstGeom prst="ellipse">
            <a:avLst/>
          </a:prstGeom>
          <a:solidFill>
            <a:srgbClr val="FFE8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98407" name="Oval 230"/>
          <p:cNvSpPr>
            <a:spLocks noChangeArrowheads="1"/>
          </p:cNvSpPr>
          <p:nvPr/>
        </p:nvSpPr>
        <p:spPr bwMode="auto">
          <a:xfrm>
            <a:off x="4150837" y="5327333"/>
            <a:ext cx="438308" cy="422804"/>
          </a:xfrm>
          <a:prstGeom prst="ellipse">
            <a:avLst/>
          </a:prstGeom>
          <a:solidFill>
            <a:srgbClr val="FFE8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98408" name="Oval 231"/>
          <p:cNvSpPr>
            <a:spLocks noChangeArrowheads="1"/>
          </p:cNvSpPr>
          <p:nvPr/>
        </p:nvSpPr>
        <p:spPr bwMode="auto">
          <a:xfrm>
            <a:off x="4775996" y="5327333"/>
            <a:ext cx="436562" cy="422804"/>
          </a:xfrm>
          <a:prstGeom prst="ellipse">
            <a:avLst/>
          </a:prstGeom>
          <a:solidFill>
            <a:srgbClr val="FFE8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98409" name="Oval 232"/>
          <p:cNvSpPr>
            <a:spLocks noChangeArrowheads="1"/>
          </p:cNvSpPr>
          <p:nvPr/>
        </p:nvSpPr>
        <p:spPr bwMode="auto">
          <a:xfrm>
            <a:off x="5399406" y="5327333"/>
            <a:ext cx="438309" cy="422804"/>
          </a:xfrm>
          <a:prstGeom prst="ellipse">
            <a:avLst/>
          </a:prstGeom>
          <a:solidFill>
            <a:srgbClr val="FFE8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98410" name="Oval 233"/>
          <p:cNvSpPr>
            <a:spLocks noChangeArrowheads="1"/>
          </p:cNvSpPr>
          <p:nvPr/>
        </p:nvSpPr>
        <p:spPr bwMode="auto">
          <a:xfrm>
            <a:off x="6024564" y="5327333"/>
            <a:ext cx="436562" cy="422804"/>
          </a:xfrm>
          <a:prstGeom prst="ellipse">
            <a:avLst/>
          </a:prstGeom>
          <a:solidFill>
            <a:srgbClr val="FFE8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98411" name="Oval 234"/>
          <p:cNvSpPr>
            <a:spLocks noChangeArrowheads="1"/>
          </p:cNvSpPr>
          <p:nvPr/>
        </p:nvSpPr>
        <p:spPr bwMode="auto">
          <a:xfrm>
            <a:off x="3527426" y="5935452"/>
            <a:ext cx="436562" cy="424603"/>
          </a:xfrm>
          <a:prstGeom prst="ellipse">
            <a:avLst/>
          </a:prstGeom>
          <a:solidFill>
            <a:srgbClr val="FFE8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98412" name="Oval 235"/>
          <p:cNvSpPr>
            <a:spLocks noChangeArrowheads="1"/>
          </p:cNvSpPr>
          <p:nvPr/>
        </p:nvSpPr>
        <p:spPr bwMode="auto">
          <a:xfrm>
            <a:off x="4150837" y="5935452"/>
            <a:ext cx="438308" cy="424603"/>
          </a:xfrm>
          <a:prstGeom prst="ellipse">
            <a:avLst/>
          </a:prstGeom>
          <a:solidFill>
            <a:srgbClr val="FFE8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98413" name="Oval 236"/>
          <p:cNvSpPr>
            <a:spLocks noChangeArrowheads="1"/>
          </p:cNvSpPr>
          <p:nvPr/>
        </p:nvSpPr>
        <p:spPr bwMode="auto">
          <a:xfrm>
            <a:off x="4775996" y="5935452"/>
            <a:ext cx="436562" cy="424603"/>
          </a:xfrm>
          <a:prstGeom prst="ellipse">
            <a:avLst/>
          </a:prstGeom>
          <a:solidFill>
            <a:srgbClr val="FFE8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98414" name="Oval 237"/>
          <p:cNvSpPr>
            <a:spLocks noChangeArrowheads="1"/>
          </p:cNvSpPr>
          <p:nvPr/>
        </p:nvSpPr>
        <p:spPr bwMode="auto">
          <a:xfrm>
            <a:off x="5399406" y="5935452"/>
            <a:ext cx="438309" cy="424603"/>
          </a:xfrm>
          <a:prstGeom prst="ellipse">
            <a:avLst/>
          </a:prstGeom>
          <a:solidFill>
            <a:srgbClr val="FFE8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98415" name="Oval 238"/>
          <p:cNvSpPr>
            <a:spLocks noChangeArrowheads="1"/>
          </p:cNvSpPr>
          <p:nvPr/>
        </p:nvSpPr>
        <p:spPr bwMode="auto">
          <a:xfrm>
            <a:off x="6024564" y="5935452"/>
            <a:ext cx="436562" cy="424603"/>
          </a:xfrm>
          <a:prstGeom prst="ellipse">
            <a:avLst/>
          </a:prstGeom>
          <a:solidFill>
            <a:srgbClr val="FFE800"/>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98416" name="Oval 214"/>
          <p:cNvSpPr>
            <a:spLocks noChangeArrowheads="1"/>
          </p:cNvSpPr>
          <p:nvPr/>
        </p:nvSpPr>
        <p:spPr bwMode="auto">
          <a:xfrm>
            <a:off x="263686" y="374227"/>
            <a:ext cx="436562" cy="424603"/>
          </a:xfrm>
          <a:prstGeom prst="ellipse">
            <a:avLst/>
          </a:prstGeom>
          <a:solidFill>
            <a:srgbClr val="00FF00">
              <a:alpha val="59999"/>
            </a:srgbClr>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98417" name="Oval 215"/>
          <p:cNvSpPr>
            <a:spLocks noChangeArrowheads="1"/>
          </p:cNvSpPr>
          <p:nvPr/>
        </p:nvSpPr>
        <p:spPr bwMode="auto">
          <a:xfrm>
            <a:off x="887096" y="374227"/>
            <a:ext cx="438309" cy="424603"/>
          </a:xfrm>
          <a:prstGeom prst="ellipse">
            <a:avLst/>
          </a:prstGeom>
          <a:solidFill>
            <a:srgbClr val="00FF00">
              <a:alpha val="59999"/>
            </a:srgbClr>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98418" name="Oval 216"/>
          <p:cNvSpPr>
            <a:spLocks noChangeArrowheads="1"/>
          </p:cNvSpPr>
          <p:nvPr/>
        </p:nvSpPr>
        <p:spPr bwMode="auto">
          <a:xfrm>
            <a:off x="1512253" y="374227"/>
            <a:ext cx="436562" cy="424603"/>
          </a:xfrm>
          <a:prstGeom prst="ellipse">
            <a:avLst/>
          </a:prstGeom>
          <a:solidFill>
            <a:srgbClr val="00FF00">
              <a:alpha val="59999"/>
            </a:srgbClr>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98419" name="Oval 217"/>
          <p:cNvSpPr>
            <a:spLocks noChangeArrowheads="1"/>
          </p:cNvSpPr>
          <p:nvPr/>
        </p:nvSpPr>
        <p:spPr bwMode="auto">
          <a:xfrm>
            <a:off x="2135664" y="374227"/>
            <a:ext cx="438308" cy="424603"/>
          </a:xfrm>
          <a:prstGeom prst="ellipse">
            <a:avLst/>
          </a:prstGeom>
          <a:solidFill>
            <a:srgbClr val="00FF00">
              <a:alpha val="59999"/>
            </a:srgbClr>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98420" name="Oval 218"/>
          <p:cNvSpPr>
            <a:spLocks noChangeArrowheads="1"/>
          </p:cNvSpPr>
          <p:nvPr/>
        </p:nvSpPr>
        <p:spPr bwMode="auto">
          <a:xfrm>
            <a:off x="2760823" y="374227"/>
            <a:ext cx="436562" cy="424603"/>
          </a:xfrm>
          <a:prstGeom prst="ellipse">
            <a:avLst/>
          </a:prstGeom>
          <a:solidFill>
            <a:srgbClr val="00FF00">
              <a:alpha val="59999"/>
            </a:srgbClr>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98421" name="Oval 219"/>
          <p:cNvSpPr>
            <a:spLocks noChangeArrowheads="1"/>
          </p:cNvSpPr>
          <p:nvPr/>
        </p:nvSpPr>
        <p:spPr bwMode="auto">
          <a:xfrm>
            <a:off x="263686" y="980547"/>
            <a:ext cx="436562" cy="422804"/>
          </a:xfrm>
          <a:prstGeom prst="ellipse">
            <a:avLst/>
          </a:prstGeom>
          <a:solidFill>
            <a:srgbClr val="00FF00">
              <a:alpha val="59999"/>
            </a:srgbClr>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98422" name="Oval 220"/>
          <p:cNvSpPr>
            <a:spLocks noChangeArrowheads="1"/>
          </p:cNvSpPr>
          <p:nvPr/>
        </p:nvSpPr>
        <p:spPr bwMode="auto">
          <a:xfrm>
            <a:off x="887096" y="980547"/>
            <a:ext cx="438309" cy="422804"/>
          </a:xfrm>
          <a:prstGeom prst="ellipse">
            <a:avLst/>
          </a:prstGeom>
          <a:solidFill>
            <a:srgbClr val="00FF00">
              <a:alpha val="59999"/>
            </a:srgbClr>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98423" name="Oval 221"/>
          <p:cNvSpPr>
            <a:spLocks noChangeArrowheads="1"/>
          </p:cNvSpPr>
          <p:nvPr/>
        </p:nvSpPr>
        <p:spPr bwMode="auto">
          <a:xfrm>
            <a:off x="1512253" y="980547"/>
            <a:ext cx="436562" cy="422804"/>
          </a:xfrm>
          <a:prstGeom prst="ellipse">
            <a:avLst/>
          </a:prstGeom>
          <a:solidFill>
            <a:srgbClr val="00FF00">
              <a:alpha val="59999"/>
            </a:srgbClr>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98424" name="Oval 222"/>
          <p:cNvSpPr>
            <a:spLocks noChangeArrowheads="1"/>
          </p:cNvSpPr>
          <p:nvPr/>
        </p:nvSpPr>
        <p:spPr bwMode="auto">
          <a:xfrm>
            <a:off x="2135664" y="980547"/>
            <a:ext cx="438308" cy="422804"/>
          </a:xfrm>
          <a:prstGeom prst="ellipse">
            <a:avLst/>
          </a:prstGeom>
          <a:solidFill>
            <a:srgbClr val="00FF00">
              <a:alpha val="59999"/>
            </a:srgbClr>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98425" name="Oval 223"/>
          <p:cNvSpPr>
            <a:spLocks noChangeArrowheads="1"/>
          </p:cNvSpPr>
          <p:nvPr/>
        </p:nvSpPr>
        <p:spPr bwMode="auto">
          <a:xfrm>
            <a:off x="2760823" y="980547"/>
            <a:ext cx="436562" cy="422804"/>
          </a:xfrm>
          <a:prstGeom prst="ellipse">
            <a:avLst/>
          </a:prstGeom>
          <a:solidFill>
            <a:srgbClr val="00FF00">
              <a:alpha val="59999"/>
            </a:srgbClr>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98426" name="Oval 224"/>
          <p:cNvSpPr>
            <a:spLocks noChangeArrowheads="1"/>
          </p:cNvSpPr>
          <p:nvPr/>
        </p:nvSpPr>
        <p:spPr bwMode="auto">
          <a:xfrm>
            <a:off x="263686" y="1585067"/>
            <a:ext cx="436562" cy="424603"/>
          </a:xfrm>
          <a:prstGeom prst="ellipse">
            <a:avLst/>
          </a:prstGeom>
          <a:solidFill>
            <a:srgbClr val="00FF00">
              <a:alpha val="59999"/>
            </a:srgbClr>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98427" name="Oval 225"/>
          <p:cNvSpPr>
            <a:spLocks noChangeArrowheads="1"/>
          </p:cNvSpPr>
          <p:nvPr/>
        </p:nvSpPr>
        <p:spPr bwMode="auto">
          <a:xfrm>
            <a:off x="887096" y="1585067"/>
            <a:ext cx="438309" cy="424603"/>
          </a:xfrm>
          <a:prstGeom prst="ellipse">
            <a:avLst/>
          </a:prstGeom>
          <a:solidFill>
            <a:srgbClr val="00FF00">
              <a:alpha val="59999"/>
            </a:srgbClr>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98428" name="Oval 226"/>
          <p:cNvSpPr>
            <a:spLocks noChangeArrowheads="1"/>
          </p:cNvSpPr>
          <p:nvPr/>
        </p:nvSpPr>
        <p:spPr bwMode="auto">
          <a:xfrm>
            <a:off x="1512253" y="1585067"/>
            <a:ext cx="436562" cy="424603"/>
          </a:xfrm>
          <a:prstGeom prst="ellipse">
            <a:avLst/>
          </a:prstGeom>
          <a:solidFill>
            <a:srgbClr val="00FF00">
              <a:alpha val="59999"/>
            </a:srgbClr>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98429" name="Oval 227"/>
          <p:cNvSpPr>
            <a:spLocks noChangeArrowheads="1"/>
          </p:cNvSpPr>
          <p:nvPr/>
        </p:nvSpPr>
        <p:spPr bwMode="auto">
          <a:xfrm>
            <a:off x="2135664" y="1585067"/>
            <a:ext cx="438308" cy="424603"/>
          </a:xfrm>
          <a:prstGeom prst="ellipse">
            <a:avLst/>
          </a:prstGeom>
          <a:solidFill>
            <a:srgbClr val="00FF00">
              <a:alpha val="59999"/>
            </a:srgbClr>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98430" name="Oval 228"/>
          <p:cNvSpPr>
            <a:spLocks noChangeArrowheads="1"/>
          </p:cNvSpPr>
          <p:nvPr/>
        </p:nvSpPr>
        <p:spPr bwMode="auto">
          <a:xfrm>
            <a:off x="2760823" y="1585067"/>
            <a:ext cx="436562" cy="424603"/>
          </a:xfrm>
          <a:prstGeom prst="ellipse">
            <a:avLst/>
          </a:prstGeom>
          <a:solidFill>
            <a:srgbClr val="00FF00">
              <a:alpha val="59999"/>
            </a:srgbClr>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98431" name="Oval 229"/>
          <p:cNvSpPr>
            <a:spLocks noChangeArrowheads="1"/>
          </p:cNvSpPr>
          <p:nvPr/>
        </p:nvSpPr>
        <p:spPr bwMode="auto">
          <a:xfrm>
            <a:off x="263686" y="2191385"/>
            <a:ext cx="436562" cy="422805"/>
          </a:xfrm>
          <a:prstGeom prst="ellipse">
            <a:avLst/>
          </a:prstGeom>
          <a:solidFill>
            <a:srgbClr val="00FF00">
              <a:alpha val="59999"/>
            </a:srgbClr>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98496" name="Oval 230"/>
          <p:cNvSpPr>
            <a:spLocks noChangeArrowheads="1"/>
          </p:cNvSpPr>
          <p:nvPr/>
        </p:nvSpPr>
        <p:spPr bwMode="auto">
          <a:xfrm>
            <a:off x="887096" y="2191385"/>
            <a:ext cx="438309" cy="422805"/>
          </a:xfrm>
          <a:prstGeom prst="ellipse">
            <a:avLst/>
          </a:prstGeom>
          <a:solidFill>
            <a:srgbClr val="00FF00">
              <a:alpha val="59999"/>
            </a:srgbClr>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98497" name="Oval 231"/>
          <p:cNvSpPr>
            <a:spLocks noChangeArrowheads="1"/>
          </p:cNvSpPr>
          <p:nvPr/>
        </p:nvSpPr>
        <p:spPr bwMode="auto">
          <a:xfrm>
            <a:off x="1512253" y="2191385"/>
            <a:ext cx="436562" cy="422805"/>
          </a:xfrm>
          <a:prstGeom prst="ellipse">
            <a:avLst/>
          </a:prstGeom>
          <a:solidFill>
            <a:srgbClr val="00FF00">
              <a:alpha val="59999"/>
            </a:srgbClr>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98498" name="Oval 232"/>
          <p:cNvSpPr>
            <a:spLocks noChangeArrowheads="1"/>
          </p:cNvSpPr>
          <p:nvPr/>
        </p:nvSpPr>
        <p:spPr bwMode="auto">
          <a:xfrm>
            <a:off x="2135664" y="2191385"/>
            <a:ext cx="438308" cy="422805"/>
          </a:xfrm>
          <a:prstGeom prst="ellipse">
            <a:avLst/>
          </a:prstGeom>
          <a:solidFill>
            <a:srgbClr val="00FF00">
              <a:alpha val="59999"/>
            </a:srgbClr>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98499" name="Oval 233"/>
          <p:cNvSpPr>
            <a:spLocks noChangeArrowheads="1"/>
          </p:cNvSpPr>
          <p:nvPr/>
        </p:nvSpPr>
        <p:spPr bwMode="auto">
          <a:xfrm>
            <a:off x="2760823" y="2191385"/>
            <a:ext cx="436562" cy="422805"/>
          </a:xfrm>
          <a:prstGeom prst="ellipse">
            <a:avLst/>
          </a:prstGeom>
          <a:solidFill>
            <a:srgbClr val="00FF00">
              <a:alpha val="59999"/>
            </a:srgbClr>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98500" name="Oval 234"/>
          <p:cNvSpPr>
            <a:spLocks noChangeArrowheads="1"/>
          </p:cNvSpPr>
          <p:nvPr/>
        </p:nvSpPr>
        <p:spPr bwMode="auto">
          <a:xfrm>
            <a:off x="263686" y="2799504"/>
            <a:ext cx="436562" cy="424603"/>
          </a:xfrm>
          <a:prstGeom prst="ellipse">
            <a:avLst/>
          </a:prstGeom>
          <a:solidFill>
            <a:srgbClr val="00FF00">
              <a:alpha val="59999"/>
            </a:srgbClr>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98501" name="Oval 235"/>
          <p:cNvSpPr>
            <a:spLocks noChangeArrowheads="1"/>
          </p:cNvSpPr>
          <p:nvPr/>
        </p:nvSpPr>
        <p:spPr bwMode="auto">
          <a:xfrm>
            <a:off x="887096" y="2799504"/>
            <a:ext cx="438309" cy="424603"/>
          </a:xfrm>
          <a:prstGeom prst="ellipse">
            <a:avLst/>
          </a:prstGeom>
          <a:solidFill>
            <a:srgbClr val="00FF00">
              <a:alpha val="59999"/>
            </a:srgbClr>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98502" name="Oval 236"/>
          <p:cNvSpPr>
            <a:spLocks noChangeArrowheads="1"/>
          </p:cNvSpPr>
          <p:nvPr/>
        </p:nvSpPr>
        <p:spPr bwMode="auto">
          <a:xfrm>
            <a:off x="1512253" y="2799504"/>
            <a:ext cx="436562" cy="424603"/>
          </a:xfrm>
          <a:prstGeom prst="ellipse">
            <a:avLst/>
          </a:prstGeom>
          <a:solidFill>
            <a:srgbClr val="00FF00">
              <a:alpha val="59999"/>
            </a:srgbClr>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98503" name="Oval 237"/>
          <p:cNvSpPr>
            <a:spLocks noChangeArrowheads="1"/>
          </p:cNvSpPr>
          <p:nvPr/>
        </p:nvSpPr>
        <p:spPr bwMode="auto">
          <a:xfrm>
            <a:off x="2135664" y="2799504"/>
            <a:ext cx="438308" cy="424603"/>
          </a:xfrm>
          <a:prstGeom prst="ellipse">
            <a:avLst/>
          </a:prstGeom>
          <a:solidFill>
            <a:srgbClr val="00FF00">
              <a:alpha val="59999"/>
            </a:srgbClr>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98504" name="Oval 238"/>
          <p:cNvSpPr>
            <a:spLocks noChangeArrowheads="1"/>
          </p:cNvSpPr>
          <p:nvPr/>
        </p:nvSpPr>
        <p:spPr bwMode="auto">
          <a:xfrm>
            <a:off x="2760823" y="2799504"/>
            <a:ext cx="436562" cy="424603"/>
          </a:xfrm>
          <a:prstGeom prst="ellipse">
            <a:avLst/>
          </a:prstGeom>
          <a:solidFill>
            <a:srgbClr val="00FF00">
              <a:alpha val="59999"/>
            </a:srgbClr>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98505" name="Oval 214"/>
          <p:cNvSpPr>
            <a:spLocks noChangeArrowheads="1"/>
          </p:cNvSpPr>
          <p:nvPr/>
        </p:nvSpPr>
        <p:spPr bwMode="auto">
          <a:xfrm>
            <a:off x="260193" y="3519170"/>
            <a:ext cx="436562" cy="424603"/>
          </a:xfrm>
          <a:prstGeom prst="ellipse">
            <a:avLst/>
          </a:prstGeom>
          <a:solidFill>
            <a:srgbClr val="00FF00">
              <a:alpha val="59999"/>
            </a:srgbClr>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98506" name="Oval 215"/>
          <p:cNvSpPr>
            <a:spLocks noChangeArrowheads="1"/>
          </p:cNvSpPr>
          <p:nvPr/>
        </p:nvSpPr>
        <p:spPr bwMode="auto">
          <a:xfrm>
            <a:off x="883603" y="3519170"/>
            <a:ext cx="438309" cy="424603"/>
          </a:xfrm>
          <a:prstGeom prst="ellipse">
            <a:avLst/>
          </a:prstGeom>
          <a:solidFill>
            <a:srgbClr val="00FF00">
              <a:alpha val="59999"/>
            </a:srgbClr>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98510" name="Oval 216"/>
          <p:cNvSpPr>
            <a:spLocks noChangeArrowheads="1"/>
          </p:cNvSpPr>
          <p:nvPr/>
        </p:nvSpPr>
        <p:spPr bwMode="auto">
          <a:xfrm>
            <a:off x="1508762" y="3519170"/>
            <a:ext cx="436562" cy="424603"/>
          </a:xfrm>
          <a:prstGeom prst="ellipse">
            <a:avLst/>
          </a:prstGeom>
          <a:solidFill>
            <a:srgbClr val="00FF00">
              <a:alpha val="59999"/>
            </a:srgbClr>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98511" name="Oval 217"/>
          <p:cNvSpPr>
            <a:spLocks noChangeArrowheads="1"/>
          </p:cNvSpPr>
          <p:nvPr/>
        </p:nvSpPr>
        <p:spPr bwMode="auto">
          <a:xfrm>
            <a:off x="2132172" y="3519170"/>
            <a:ext cx="438308" cy="424603"/>
          </a:xfrm>
          <a:prstGeom prst="ellipse">
            <a:avLst/>
          </a:prstGeom>
          <a:solidFill>
            <a:srgbClr val="00FF00">
              <a:alpha val="59999"/>
            </a:srgbClr>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98512" name="Oval 218"/>
          <p:cNvSpPr>
            <a:spLocks noChangeArrowheads="1"/>
          </p:cNvSpPr>
          <p:nvPr/>
        </p:nvSpPr>
        <p:spPr bwMode="auto">
          <a:xfrm>
            <a:off x="2757331" y="3519170"/>
            <a:ext cx="436562" cy="424603"/>
          </a:xfrm>
          <a:prstGeom prst="ellipse">
            <a:avLst/>
          </a:prstGeom>
          <a:solidFill>
            <a:srgbClr val="00FF00">
              <a:alpha val="59999"/>
            </a:srgbClr>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98513" name="Oval 219"/>
          <p:cNvSpPr>
            <a:spLocks noChangeArrowheads="1"/>
          </p:cNvSpPr>
          <p:nvPr/>
        </p:nvSpPr>
        <p:spPr bwMode="auto">
          <a:xfrm>
            <a:off x="260193" y="4125490"/>
            <a:ext cx="436562" cy="422804"/>
          </a:xfrm>
          <a:prstGeom prst="ellipse">
            <a:avLst/>
          </a:prstGeom>
          <a:solidFill>
            <a:srgbClr val="00FF00">
              <a:alpha val="59999"/>
            </a:srgbClr>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98514" name="Oval 220"/>
          <p:cNvSpPr>
            <a:spLocks noChangeArrowheads="1"/>
          </p:cNvSpPr>
          <p:nvPr/>
        </p:nvSpPr>
        <p:spPr bwMode="auto">
          <a:xfrm>
            <a:off x="883603" y="4125490"/>
            <a:ext cx="438309" cy="422804"/>
          </a:xfrm>
          <a:prstGeom prst="ellipse">
            <a:avLst/>
          </a:prstGeom>
          <a:solidFill>
            <a:srgbClr val="00FF00">
              <a:alpha val="59999"/>
            </a:srgbClr>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98515" name="Oval 221"/>
          <p:cNvSpPr>
            <a:spLocks noChangeArrowheads="1"/>
          </p:cNvSpPr>
          <p:nvPr/>
        </p:nvSpPr>
        <p:spPr bwMode="auto">
          <a:xfrm>
            <a:off x="1508762" y="4125490"/>
            <a:ext cx="436562" cy="422804"/>
          </a:xfrm>
          <a:prstGeom prst="ellipse">
            <a:avLst/>
          </a:prstGeom>
          <a:solidFill>
            <a:srgbClr val="00FF00">
              <a:alpha val="59999"/>
            </a:srgbClr>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98516" name="Oval 222"/>
          <p:cNvSpPr>
            <a:spLocks noChangeArrowheads="1"/>
          </p:cNvSpPr>
          <p:nvPr/>
        </p:nvSpPr>
        <p:spPr bwMode="auto">
          <a:xfrm>
            <a:off x="2132172" y="4125490"/>
            <a:ext cx="438308" cy="422804"/>
          </a:xfrm>
          <a:prstGeom prst="ellipse">
            <a:avLst/>
          </a:prstGeom>
          <a:solidFill>
            <a:srgbClr val="00FF00">
              <a:alpha val="59999"/>
            </a:srgbClr>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98517" name="Oval 223"/>
          <p:cNvSpPr>
            <a:spLocks noChangeArrowheads="1"/>
          </p:cNvSpPr>
          <p:nvPr/>
        </p:nvSpPr>
        <p:spPr bwMode="auto">
          <a:xfrm>
            <a:off x="2757331" y="4125490"/>
            <a:ext cx="436562" cy="422804"/>
          </a:xfrm>
          <a:prstGeom prst="ellipse">
            <a:avLst/>
          </a:prstGeom>
          <a:solidFill>
            <a:srgbClr val="FF0000"/>
          </a:solidFill>
          <a:ln w="25400" algn="ctr">
            <a:noFill/>
            <a:round/>
            <a:headEnd/>
            <a:tailEnd/>
          </a:ln>
        </p:spPr>
        <p:txBody>
          <a:bodyPr lIns="101872" tIns="50936" rIns="101872" bIns="50936" anchor="ctr"/>
          <a:lstStyle/>
          <a:p>
            <a:pPr>
              <a:defRPr/>
            </a:pPr>
            <a:endParaRPr lang="en-US">
              <a:solidFill>
                <a:srgbClr val="FF0000"/>
              </a:solidFill>
              <a:latin typeface="+mn-lt"/>
            </a:endParaRPr>
          </a:p>
        </p:txBody>
      </p:sp>
      <p:sp>
        <p:nvSpPr>
          <p:cNvPr id="98518" name="Oval 224"/>
          <p:cNvSpPr>
            <a:spLocks noChangeArrowheads="1"/>
          </p:cNvSpPr>
          <p:nvPr/>
        </p:nvSpPr>
        <p:spPr bwMode="auto">
          <a:xfrm>
            <a:off x="260193" y="4730010"/>
            <a:ext cx="436562" cy="424603"/>
          </a:xfrm>
          <a:prstGeom prst="ellipse">
            <a:avLst/>
          </a:prstGeom>
          <a:solidFill>
            <a:srgbClr val="00FF00">
              <a:alpha val="59999"/>
            </a:srgbClr>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98519" name="Oval 225"/>
          <p:cNvSpPr>
            <a:spLocks noChangeArrowheads="1"/>
          </p:cNvSpPr>
          <p:nvPr/>
        </p:nvSpPr>
        <p:spPr bwMode="auto">
          <a:xfrm>
            <a:off x="883603" y="4730010"/>
            <a:ext cx="438309" cy="424603"/>
          </a:xfrm>
          <a:prstGeom prst="ellipse">
            <a:avLst/>
          </a:prstGeom>
          <a:solidFill>
            <a:srgbClr val="00FF00">
              <a:alpha val="59999"/>
            </a:srgbClr>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98520" name="Oval 226"/>
          <p:cNvSpPr>
            <a:spLocks noChangeArrowheads="1"/>
          </p:cNvSpPr>
          <p:nvPr/>
        </p:nvSpPr>
        <p:spPr bwMode="auto">
          <a:xfrm>
            <a:off x="1508762" y="4730010"/>
            <a:ext cx="436562" cy="424603"/>
          </a:xfrm>
          <a:prstGeom prst="ellipse">
            <a:avLst/>
          </a:prstGeom>
          <a:solidFill>
            <a:srgbClr val="00FF00">
              <a:alpha val="59999"/>
            </a:srgbClr>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98521" name="Oval 227"/>
          <p:cNvSpPr>
            <a:spLocks noChangeArrowheads="1"/>
          </p:cNvSpPr>
          <p:nvPr/>
        </p:nvSpPr>
        <p:spPr bwMode="auto">
          <a:xfrm>
            <a:off x="2132172" y="4730010"/>
            <a:ext cx="438308" cy="424603"/>
          </a:xfrm>
          <a:prstGeom prst="ellipse">
            <a:avLst/>
          </a:prstGeom>
          <a:solidFill>
            <a:srgbClr val="00FF00">
              <a:alpha val="59999"/>
            </a:srgbClr>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98522" name="Oval 228"/>
          <p:cNvSpPr>
            <a:spLocks noChangeArrowheads="1"/>
          </p:cNvSpPr>
          <p:nvPr/>
        </p:nvSpPr>
        <p:spPr bwMode="auto">
          <a:xfrm>
            <a:off x="2757331" y="4730010"/>
            <a:ext cx="436562" cy="424603"/>
          </a:xfrm>
          <a:prstGeom prst="ellipse">
            <a:avLst/>
          </a:prstGeom>
          <a:solidFill>
            <a:srgbClr val="FF0000"/>
          </a:solidFill>
          <a:ln w="25400" algn="ctr">
            <a:noFill/>
            <a:round/>
            <a:headEnd/>
            <a:tailEnd/>
          </a:ln>
        </p:spPr>
        <p:txBody>
          <a:bodyPr lIns="101872" tIns="50936" rIns="101872" bIns="50936" anchor="ctr"/>
          <a:lstStyle/>
          <a:p>
            <a:pPr>
              <a:defRPr/>
            </a:pPr>
            <a:endParaRPr lang="en-US">
              <a:solidFill>
                <a:srgbClr val="FF0000"/>
              </a:solidFill>
              <a:latin typeface="+mn-lt"/>
            </a:endParaRPr>
          </a:p>
        </p:txBody>
      </p:sp>
      <p:sp>
        <p:nvSpPr>
          <p:cNvPr id="98523" name="Oval 229"/>
          <p:cNvSpPr>
            <a:spLocks noChangeArrowheads="1"/>
          </p:cNvSpPr>
          <p:nvPr/>
        </p:nvSpPr>
        <p:spPr bwMode="auto">
          <a:xfrm>
            <a:off x="260193" y="5336329"/>
            <a:ext cx="436562" cy="422805"/>
          </a:xfrm>
          <a:prstGeom prst="ellipse">
            <a:avLst/>
          </a:prstGeom>
          <a:solidFill>
            <a:srgbClr val="00FF00">
              <a:alpha val="59999"/>
            </a:srgbClr>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98524" name="Oval 230"/>
          <p:cNvSpPr>
            <a:spLocks noChangeArrowheads="1"/>
          </p:cNvSpPr>
          <p:nvPr/>
        </p:nvSpPr>
        <p:spPr bwMode="auto">
          <a:xfrm>
            <a:off x="883603" y="5336329"/>
            <a:ext cx="438309" cy="422805"/>
          </a:xfrm>
          <a:prstGeom prst="ellipse">
            <a:avLst/>
          </a:prstGeom>
          <a:solidFill>
            <a:srgbClr val="00FF00">
              <a:alpha val="59999"/>
            </a:srgbClr>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98525" name="Oval 231"/>
          <p:cNvSpPr>
            <a:spLocks noChangeArrowheads="1"/>
          </p:cNvSpPr>
          <p:nvPr/>
        </p:nvSpPr>
        <p:spPr bwMode="auto">
          <a:xfrm>
            <a:off x="1508762" y="5336329"/>
            <a:ext cx="436562" cy="422805"/>
          </a:xfrm>
          <a:prstGeom prst="ellipse">
            <a:avLst/>
          </a:prstGeom>
          <a:solidFill>
            <a:srgbClr val="00FF00">
              <a:alpha val="59999"/>
            </a:srgbClr>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98526" name="Oval 232"/>
          <p:cNvSpPr>
            <a:spLocks noChangeArrowheads="1"/>
          </p:cNvSpPr>
          <p:nvPr/>
        </p:nvSpPr>
        <p:spPr bwMode="auto">
          <a:xfrm>
            <a:off x="2132172" y="5336329"/>
            <a:ext cx="438308" cy="422805"/>
          </a:xfrm>
          <a:prstGeom prst="ellipse">
            <a:avLst/>
          </a:prstGeom>
          <a:solidFill>
            <a:srgbClr val="00FF00">
              <a:alpha val="59999"/>
            </a:srgbClr>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98527" name="Oval 233"/>
          <p:cNvSpPr>
            <a:spLocks noChangeArrowheads="1"/>
          </p:cNvSpPr>
          <p:nvPr/>
        </p:nvSpPr>
        <p:spPr bwMode="auto">
          <a:xfrm>
            <a:off x="2757331" y="5336329"/>
            <a:ext cx="436562" cy="422805"/>
          </a:xfrm>
          <a:prstGeom prst="ellipse">
            <a:avLst/>
          </a:prstGeom>
          <a:solidFill>
            <a:srgbClr val="FF0000"/>
          </a:solidFill>
          <a:ln w="25400" algn="ctr">
            <a:noFill/>
            <a:round/>
            <a:headEnd/>
            <a:tailEnd/>
          </a:ln>
        </p:spPr>
        <p:txBody>
          <a:bodyPr lIns="101872" tIns="50936" rIns="101872" bIns="50936" anchor="ctr"/>
          <a:lstStyle/>
          <a:p>
            <a:pPr>
              <a:defRPr/>
            </a:pPr>
            <a:endParaRPr lang="en-US">
              <a:solidFill>
                <a:srgbClr val="FF0000"/>
              </a:solidFill>
              <a:latin typeface="+mn-lt"/>
            </a:endParaRPr>
          </a:p>
        </p:txBody>
      </p:sp>
      <p:sp>
        <p:nvSpPr>
          <p:cNvPr id="192" name="Oval 234"/>
          <p:cNvSpPr>
            <a:spLocks noChangeArrowheads="1"/>
          </p:cNvSpPr>
          <p:nvPr/>
        </p:nvSpPr>
        <p:spPr bwMode="auto">
          <a:xfrm>
            <a:off x="260193" y="5944447"/>
            <a:ext cx="436562" cy="424603"/>
          </a:xfrm>
          <a:prstGeom prst="ellipse">
            <a:avLst/>
          </a:prstGeom>
          <a:solidFill>
            <a:srgbClr val="00FF00">
              <a:alpha val="59999"/>
            </a:srgbClr>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193" name="Oval 235"/>
          <p:cNvSpPr>
            <a:spLocks noChangeArrowheads="1"/>
          </p:cNvSpPr>
          <p:nvPr/>
        </p:nvSpPr>
        <p:spPr bwMode="auto">
          <a:xfrm>
            <a:off x="883603" y="5944447"/>
            <a:ext cx="438309" cy="424603"/>
          </a:xfrm>
          <a:prstGeom prst="ellipse">
            <a:avLst/>
          </a:prstGeom>
          <a:solidFill>
            <a:srgbClr val="00FF00">
              <a:alpha val="59999"/>
            </a:srgbClr>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194" name="Oval 236"/>
          <p:cNvSpPr>
            <a:spLocks noChangeArrowheads="1"/>
          </p:cNvSpPr>
          <p:nvPr/>
        </p:nvSpPr>
        <p:spPr bwMode="auto">
          <a:xfrm>
            <a:off x="1508762" y="5944447"/>
            <a:ext cx="436562" cy="424603"/>
          </a:xfrm>
          <a:prstGeom prst="ellipse">
            <a:avLst/>
          </a:prstGeom>
          <a:solidFill>
            <a:srgbClr val="00FF00">
              <a:alpha val="59999"/>
            </a:srgbClr>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195" name="Oval 237"/>
          <p:cNvSpPr>
            <a:spLocks noChangeArrowheads="1"/>
          </p:cNvSpPr>
          <p:nvPr/>
        </p:nvSpPr>
        <p:spPr bwMode="auto">
          <a:xfrm>
            <a:off x="2132172" y="5944447"/>
            <a:ext cx="438308" cy="424603"/>
          </a:xfrm>
          <a:prstGeom prst="ellipse">
            <a:avLst/>
          </a:prstGeom>
          <a:solidFill>
            <a:srgbClr val="00FF00">
              <a:alpha val="59999"/>
            </a:srgbClr>
          </a:solidFill>
          <a:ln w="25400" algn="ctr">
            <a:noFill/>
            <a:round/>
            <a:headEnd/>
            <a:tailEnd/>
          </a:ln>
        </p:spPr>
        <p:txBody>
          <a:bodyPr lIns="101872" tIns="50936" rIns="101872" bIns="50936" anchor="ctr"/>
          <a:lstStyle/>
          <a:p>
            <a:pPr>
              <a:defRPr/>
            </a:pPr>
            <a:endParaRPr lang="en-US">
              <a:solidFill>
                <a:schemeClr val="lt1"/>
              </a:solidFill>
              <a:latin typeface="+mn-lt"/>
            </a:endParaRPr>
          </a:p>
        </p:txBody>
      </p:sp>
      <p:sp>
        <p:nvSpPr>
          <p:cNvPr id="196" name="Oval 238"/>
          <p:cNvSpPr>
            <a:spLocks noChangeArrowheads="1"/>
          </p:cNvSpPr>
          <p:nvPr/>
        </p:nvSpPr>
        <p:spPr bwMode="auto">
          <a:xfrm>
            <a:off x="2757331" y="5944447"/>
            <a:ext cx="436562" cy="424603"/>
          </a:xfrm>
          <a:prstGeom prst="ellipse">
            <a:avLst/>
          </a:prstGeom>
          <a:solidFill>
            <a:srgbClr val="FF0000"/>
          </a:solidFill>
          <a:ln w="25400" algn="ctr">
            <a:noFill/>
            <a:round/>
            <a:headEnd/>
            <a:tailEnd/>
          </a:ln>
        </p:spPr>
        <p:txBody>
          <a:bodyPr lIns="101872" tIns="50936" rIns="101872" bIns="50936" anchor="ctr"/>
          <a:lstStyle/>
          <a:p>
            <a:pPr>
              <a:defRPr/>
            </a:pPr>
            <a:endParaRPr lang="en-US">
              <a:solidFill>
                <a:srgbClr val="FF0000"/>
              </a:solidFill>
              <a:latin typeface="+mn-lt"/>
            </a:endParaRPr>
          </a:p>
        </p:txBody>
      </p:sp>
      <p:grpSp>
        <p:nvGrpSpPr>
          <p:cNvPr id="206" name="Group 205"/>
          <p:cNvGrpSpPr/>
          <p:nvPr/>
        </p:nvGrpSpPr>
        <p:grpSpPr>
          <a:xfrm>
            <a:off x="8046721" y="88160"/>
            <a:ext cx="1582103" cy="6493193"/>
            <a:chOff x="8046721" y="88160"/>
            <a:chExt cx="1582103" cy="6493193"/>
          </a:xfrm>
        </p:grpSpPr>
        <p:sp>
          <p:nvSpPr>
            <p:cNvPr id="24778" name="Rectangle 112"/>
            <p:cNvSpPr>
              <a:spLocks noChangeArrowheads="1"/>
            </p:cNvSpPr>
            <p:nvPr/>
          </p:nvSpPr>
          <p:spPr bwMode="auto">
            <a:xfrm>
              <a:off x="8057198" y="3218711"/>
              <a:ext cx="1561148" cy="933767"/>
            </a:xfrm>
            <a:prstGeom prst="rect">
              <a:avLst/>
            </a:prstGeom>
            <a:noFill/>
            <a:ln w="9525">
              <a:noFill/>
              <a:miter lim="800000"/>
              <a:headEnd/>
              <a:tailEnd/>
            </a:ln>
          </p:spPr>
          <p:txBody>
            <a:bodyPr lIns="101872" tIns="50936" rIns="101872" bIns="50936">
              <a:spAutoFit/>
            </a:bodyPr>
            <a:lstStyle/>
            <a:p>
              <a:pPr algn="r"/>
              <a:r>
                <a:rPr lang="en-US" sz="5400" b="1" dirty="0">
                  <a:solidFill>
                    <a:srgbClr val="FFE800"/>
                  </a:solidFill>
                  <a:latin typeface="Calibri" pitchFamily="34" charset="0"/>
                </a:rPr>
                <a:t>25%</a:t>
              </a:r>
              <a:endParaRPr lang="en-US" sz="5400" dirty="0">
                <a:solidFill>
                  <a:srgbClr val="FFE800"/>
                </a:solidFill>
              </a:endParaRPr>
            </a:p>
          </p:txBody>
        </p:sp>
        <p:sp>
          <p:nvSpPr>
            <p:cNvPr id="24779" name="Rectangle 112"/>
            <p:cNvSpPr>
              <a:spLocks noChangeArrowheads="1"/>
            </p:cNvSpPr>
            <p:nvPr/>
          </p:nvSpPr>
          <p:spPr bwMode="auto">
            <a:xfrm>
              <a:off x="8067676" y="88160"/>
              <a:ext cx="1561148" cy="933767"/>
            </a:xfrm>
            <a:prstGeom prst="rect">
              <a:avLst/>
            </a:prstGeom>
            <a:noFill/>
            <a:ln w="9525">
              <a:noFill/>
              <a:miter lim="800000"/>
              <a:headEnd/>
              <a:tailEnd/>
            </a:ln>
          </p:spPr>
          <p:txBody>
            <a:bodyPr lIns="101872" tIns="50936" rIns="101872" bIns="50936">
              <a:spAutoFit/>
            </a:bodyPr>
            <a:lstStyle/>
            <a:p>
              <a:pPr algn="r"/>
              <a:r>
                <a:rPr lang="en-US" sz="5400" b="1" dirty="0">
                  <a:solidFill>
                    <a:srgbClr val="00FF00"/>
                  </a:solidFill>
                  <a:latin typeface="Calibri" pitchFamily="34" charset="0"/>
                </a:rPr>
                <a:t>71%</a:t>
              </a:r>
              <a:endParaRPr lang="en-US" sz="5400" dirty="0">
                <a:solidFill>
                  <a:srgbClr val="00FF00"/>
                </a:solidFill>
              </a:endParaRPr>
            </a:p>
          </p:txBody>
        </p:sp>
        <p:sp>
          <p:nvSpPr>
            <p:cNvPr id="24780" name="Rectangle 112"/>
            <p:cNvSpPr>
              <a:spLocks noChangeArrowheads="1"/>
            </p:cNvSpPr>
            <p:nvPr/>
          </p:nvSpPr>
          <p:spPr bwMode="auto">
            <a:xfrm>
              <a:off x="8046721" y="5647586"/>
              <a:ext cx="1561148" cy="933767"/>
            </a:xfrm>
            <a:prstGeom prst="rect">
              <a:avLst/>
            </a:prstGeom>
            <a:noFill/>
            <a:ln w="9525">
              <a:noFill/>
              <a:miter lim="800000"/>
              <a:headEnd/>
              <a:tailEnd/>
            </a:ln>
          </p:spPr>
          <p:txBody>
            <a:bodyPr lIns="101872" tIns="50936" rIns="101872" bIns="50936">
              <a:spAutoFit/>
            </a:bodyPr>
            <a:lstStyle/>
            <a:p>
              <a:pPr algn="r"/>
              <a:r>
                <a:rPr lang="en-US" sz="5400" b="1" dirty="0">
                  <a:solidFill>
                    <a:srgbClr val="FF0000"/>
                  </a:solidFill>
                  <a:latin typeface="Calibri" pitchFamily="34" charset="0"/>
                </a:rPr>
                <a:t>4%</a:t>
              </a:r>
              <a:endParaRPr lang="en-US" sz="5400" dirty="0">
                <a:solidFill>
                  <a:srgbClr val="FF0000"/>
                </a:solidFill>
              </a:endParaRPr>
            </a:p>
          </p:txBody>
        </p:sp>
      </p:grpSp>
      <p:sp>
        <p:nvSpPr>
          <p:cNvPr id="205" name="TextBox 204"/>
          <p:cNvSpPr txBox="1"/>
          <p:nvPr/>
        </p:nvSpPr>
        <p:spPr>
          <a:xfrm>
            <a:off x="-2645438" y="1105409"/>
            <a:ext cx="2075464" cy="1256635"/>
          </a:xfrm>
          <a:prstGeom prst="rect">
            <a:avLst/>
          </a:prstGeom>
          <a:noFill/>
        </p:spPr>
        <p:txBody>
          <a:bodyPr wrap="square" lIns="101872" tIns="50936" rIns="101872" bIns="50936" rtlCol="0">
            <a:spAutoFit/>
          </a:bodyPr>
          <a:lstStyle/>
          <a:p>
            <a:pPr algn="l"/>
            <a:r>
              <a:rPr lang="en-US" b="1" dirty="0" smtClean="0">
                <a:latin typeface="Calibri" pitchFamily="34" charset="0"/>
              </a:rPr>
              <a:t>But the data</a:t>
            </a:r>
            <a:br>
              <a:rPr lang="en-US" b="1" dirty="0" smtClean="0">
                <a:latin typeface="Calibri" pitchFamily="34" charset="0"/>
              </a:rPr>
            </a:br>
            <a:r>
              <a:rPr lang="en-US" b="1" dirty="0" smtClean="0">
                <a:latin typeface="Calibri" pitchFamily="34" charset="0"/>
              </a:rPr>
              <a:t>just </a:t>
            </a:r>
            <a:br>
              <a:rPr lang="en-US" b="1" dirty="0" smtClean="0">
                <a:latin typeface="Calibri" pitchFamily="34" charset="0"/>
              </a:rPr>
            </a:br>
            <a:r>
              <a:rPr lang="en-US" b="1" dirty="0" smtClean="0">
                <a:latin typeface="Calibri" pitchFamily="34" charset="0"/>
              </a:rPr>
              <a:t>don’t support</a:t>
            </a:r>
            <a:br>
              <a:rPr lang="en-US" b="1" dirty="0" smtClean="0">
                <a:latin typeface="Calibri" pitchFamily="34" charset="0"/>
              </a:rPr>
            </a:br>
            <a:r>
              <a:rPr lang="en-US" b="1" dirty="0" smtClean="0">
                <a:latin typeface="Calibri" pitchFamily="34" charset="0"/>
              </a:rPr>
              <a:t>that view. </a:t>
            </a:r>
          </a:p>
        </p:txBody>
      </p:sp>
    </p:spTree>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LEXMETADATA" val="&lt;?xml version=&quot;1.0&quot; encoding=&quot;utf-16&quot;?&gt;&#10;&lt;Metadata xmlns:xsi=&quot;http://www.w3.org/2001/XMLSchema-instance&quot; xmlns:xsd=&quot;http://www.w3.org/2001/XMLSchema&quot; xsi:type=&quot;SectionStartMetadata&quot;&gt;&#10;  &lt;SectionTemplate&gt;Template2&lt;/SectionTemplate&gt;&#10;  &lt;SectionTemplateColor&gt;&#10;    &lt;A&gt;255&lt;/A&gt;&#10;    &lt;R&gt;0&lt;/R&gt;&#10;    &lt;G&gt;0&lt;/G&gt;&#10;    &lt;B&gt;205&lt;/B&gt;&#10;    &lt;ScA&gt;1&lt;/ScA&gt;&#10;    &lt;ScR&gt;0&lt;/ScR&gt;&#10;    &lt;ScG&gt;0&lt;/ScG&gt;&#10;    &lt;ScB&gt;0.610495567&lt;/ScB&gt;&#10;  &lt;/SectionTemplateColor&gt;&#10;  &lt;ShowPreviews&gt;true&lt;/ShowPreviews&gt;&#10;  &lt;ShowReviews&gt;true&lt;/ShowReviews&gt;&#10;  &lt;ShowHeaderTitle&gt;true&lt;/ShowHeaderTitle&gt;&#10;  &lt;ShowHeaderNumber&gt;true&lt;/ShowHeaderNumber&gt;&#10;  &lt;SectionArrangement&gt;Simple&lt;/SectionArrangement&gt;&#10;&lt;/Metadata&gt;"/>
</p:tagLst>
</file>

<file path=ppt/tags/tag2.xml><?xml version="1.0" encoding="utf-8"?>
<p:tagLst xmlns:a="http://schemas.openxmlformats.org/drawingml/2006/main" xmlns:r="http://schemas.openxmlformats.org/officeDocument/2006/relationships" xmlns:p="http://schemas.openxmlformats.org/presentationml/2006/main">
  <p:tag name="PLEXMETADATA" val="&lt;?xml version=&quot;1.0&quot; encoding=&quot;utf-16&quot;?&gt;&#10;&lt;Metadata xmlns:xsi=&quot;http://www.w3.org/2001/XMLSchema-instance&quot; xmlns:xsd=&quot;http://www.w3.org/2001/XMLSchema&quot; xsi:type=&quot;SectionStartMetadata&quot;&gt;&#10;  &lt;SectionTemplate&gt;Template2&lt;/SectionTemplate&gt;&#10;  &lt;SectionTemplateColor&gt;&#10;    &lt;A&gt;255&lt;/A&gt;&#10;    &lt;R&gt;0&lt;/R&gt;&#10;    &lt;G&gt;0&lt;/G&gt;&#10;    &lt;B&gt;205&lt;/B&gt;&#10;    &lt;ScA&gt;1&lt;/ScA&gt;&#10;    &lt;ScR&gt;0&lt;/ScR&gt;&#10;    &lt;ScG&gt;0&lt;/ScG&gt;&#10;    &lt;ScB&gt;0.610495567&lt;/ScB&gt;&#10;  &lt;/SectionTemplateColor&gt;&#10;  &lt;ShowPreviews&gt;true&lt;/ShowPreviews&gt;&#10;  &lt;ShowReviews&gt;true&lt;/ShowReviews&gt;&#10;  &lt;ShowHeaderTitle&gt;true&lt;/ShowHeaderTitle&gt;&#10;  &lt;ShowHeaderNumber&gt;true&lt;/ShowHeaderNumber&gt;&#10;  &lt;SectionArrangement&gt;Simple&lt;/SectionArrangement&gt;&#10;&lt;/Metadata&gt;"/>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sz="13800" b="1" dirty="0" smtClean="0">
            <a:latin typeface="Calibri" pitchFamily="34" charset="0"/>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6858</TotalTime>
  <Words>2855</Words>
  <Application>Microsoft Office PowerPoint</Application>
  <PresentationFormat>Custom</PresentationFormat>
  <Paragraphs>270</Paragraphs>
  <Slides>28</Slides>
  <Notes>27</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2" baseType="lpstr">
      <vt:lpstr>Arial</vt:lpstr>
      <vt:lpstr>Calibri</vt:lpstr>
      <vt:lpstr>Default Design</vt:lpstr>
      <vt:lpstr>CorelDRAW</vt:lpstr>
      <vt:lpstr>Alcohol:  What’s the Problem?</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Company>ITSO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dyh5</dc:creator>
  <cp:lastModifiedBy>dyh5</cp:lastModifiedBy>
  <cp:revision>600</cp:revision>
  <dcterms:created xsi:type="dcterms:W3CDTF">2009-03-06T17:57:37Z</dcterms:created>
  <dcterms:modified xsi:type="dcterms:W3CDTF">2010-06-03T20:45:19Z</dcterms:modified>
</cp:coreProperties>
</file>